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4"/>
  </p:notesMasterIdLst>
  <p:sldIdLst>
    <p:sldId id="256" r:id="rId2"/>
    <p:sldId id="327" r:id="rId3"/>
    <p:sldId id="258" r:id="rId4"/>
    <p:sldId id="329" r:id="rId5"/>
    <p:sldId id="366" r:id="rId6"/>
    <p:sldId id="328" r:id="rId7"/>
    <p:sldId id="368" r:id="rId8"/>
    <p:sldId id="333" r:id="rId9"/>
    <p:sldId id="379" r:id="rId10"/>
    <p:sldId id="389" r:id="rId11"/>
    <p:sldId id="369" r:id="rId12"/>
    <p:sldId id="370" r:id="rId13"/>
    <p:sldId id="337" r:id="rId14"/>
    <p:sldId id="339" r:id="rId15"/>
    <p:sldId id="371" r:id="rId16"/>
    <p:sldId id="372" r:id="rId17"/>
    <p:sldId id="373" r:id="rId18"/>
    <p:sldId id="374" r:id="rId19"/>
    <p:sldId id="375" r:id="rId20"/>
    <p:sldId id="347" r:id="rId21"/>
    <p:sldId id="386" r:id="rId22"/>
    <p:sldId id="376" r:id="rId23"/>
    <p:sldId id="348" r:id="rId24"/>
    <p:sldId id="377" r:id="rId25"/>
    <p:sldId id="378" r:id="rId26"/>
    <p:sldId id="388" r:id="rId27"/>
    <p:sldId id="387" r:id="rId28"/>
    <p:sldId id="365" r:id="rId29"/>
    <p:sldId id="380" r:id="rId30"/>
    <p:sldId id="382" r:id="rId31"/>
    <p:sldId id="384" r:id="rId32"/>
    <p:sldId id="385" r:id="rId33"/>
  </p:sldIdLst>
  <p:sldSz cx="9144000" cy="5143500" type="screen16x9"/>
  <p:notesSz cx="6858000" cy="9144000"/>
  <p:embeddedFontLst>
    <p:embeddedFont>
      <p:font typeface="Bebas Neue" panose="020B0606020202050201" pitchFamily="34" charset="0"/>
      <p:regular r:id="rId35"/>
    </p:embeddedFon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Montserrat" panose="00000500000000000000" pitchFamily="2" charset="0"/>
      <p:regular r:id="rId41"/>
      <p:bold r:id="rId42"/>
      <p:italic r:id="rId43"/>
      <p:boldItalic r:id="rId44"/>
    </p:embeddedFont>
    <p:embeddedFont>
      <p:font typeface="Poppins"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6CA0-5A63-4313-B1CB-B4C14BFE680E}">
  <a:tblStyle styleId="{AF866CA0-5A63-4313-B1CB-B4C14BFE68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38" autoAdjust="0"/>
  </p:normalViewPr>
  <p:slideViewPr>
    <p:cSldViewPr snapToGrid="0">
      <p:cViewPr>
        <p:scale>
          <a:sx n="75" d="100"/>
          <a:sy n="75" d="100"/>
        </p:scale>
        <p:origin x="94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parameters collect base on VIOS steering model at Automotive workshop</a:t>
            </a:r>
            <a:endParaRPr dirty="0"/>
          </a:p>
        </p:txBody>
      </p:sp>
    </p:spTree>
    <p:extLst>
      <p:ext uri="{BB962C8B-B14F-4D97-AF65-F5344CB8AC3E}">
        <p14:creationId xmlns:p14="http://schemas.microsoft.com/office/powerpoint/2010/main" val="2801670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 on parameters above, models have been done using </a:t>
            </a:r>
            <a:r>
              <a:rPr lang="en-US" dirty="0" err="1"/>
              <a:t>solidworks</a:t>
            </a:r>
            <a:r>
              <a:rPr lang="en-US" dirty="0"/>
              <a:t> software</a:t>
            </a:r>
            <a:endParaRPr dirty="0"/>
          </a:p>
        </p:txBody>
      </p:sp>
    </p:spTree>
    <p:extLst>
      <p:ext uri="{BB962C8B-B14F-4D97-AF65-F5344CB8AC3E}">
        <p14:creationId xmlns:p14="http://schemas.microsoft.com/office/powerpoint/2010/main" val="2949364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675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Chữ</a:t>
            </a:r>
            <a:r>
              <a:rPr lang="en-US" dirty="0"/>
              <a:t> V </a:t>
            </a:r>
            <a:r>
              <a:rPr lang="en-US" dirty="0" err="1"/>
              <a:t>nhóm</a:t>
            </a:r>
            <a:r>
              <a:rPr lang="en-US" dirty="0"/>
              <a:t> </a:t>
            </a:r>
            <a:r>
              <a:rPr lang="en-US" dirty="0" err="1"/>
              <a:t>dừng</a:t>
            </a:r>
            <a:r>
              <a:rPr lang="en-US" dirty="0"/>
              <a:t> </a:t>
            </a:r>
            <a:r>
              <a:rPr lang="en-US" dirty="0" err="1"/>
              <a:t>lại</a:t>
            </a:r>
            <a:r>
              <a:rPr lang="en-US" dirty="0"/>
              <a:t> ở </a:t>
            </a:r>
            <a:r>
              <a:rPr lang="en-US" dirty="0" err="1"/>
              <a:t>thiết</a:t>
            </a:r>
            <a:r>
              <a:rPr lang="en-US" dirty="0"/>
              <a:t> </a:t>
            </a:r>
            <a:r>
              <a:rPr lang="en-US" dirty="0" err="1"/>
              <a:t>kế</a:t>
            </a:r>
            <a:r>
              <a:rPr lang="en-US" dirty="0"/>
              <a:t>, block </a:t>
            </a:r>
            <a:r>
              <a:rPr lang="en-US" dirty="0" err="1"/>
              <a:t>số</a:t>
            </a:r>
            <a:r>
              <a:rPr lang="en-US" dirty="0"/>
              <a:t> 3</a:t>
            </a:r>
            <a:endParaRPr dirty="0"/>
          </a:p>
        </p:txBody>
      </p:sp>
    </p:spTree>
    <p:extLst>
      <p:ext uri="{BB962C8B-B14F-4D97-AF65-F5344CB8AC3E}">
        <p14:creationId xmlns:p14="http://schemas.microsoft.com/office/powerpoint/2010/main" val="188459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Nối</a:t>
            </a:r>
            <a:r>
              <a:rPr lang="en-US" dirty="0"/>
              <a:t> block + </a:t>
            </a:r>
            <a:r>
              <a:rPr lang="en-US" dirty="0" err="1"/>
              <a:t>màu</a:t>
            </a:r>
            <a:endParaRPr lang="en-US" dirty="0"/>
          </a:p>
          <a:p>
            <a:pPr marL="0" lvl="0" indent="0" algn="l" rtl="0">
              <a:spcBef>
                <a:spcPts val="0"/>
              </a:spcBef>
              <a:spcAft>
                <a:spcPts val="0"/>
              </a:spcAft>
              <a:buNone/>
            </a:pPr>
            <a:r>
              <a:rPr lang="en-US" dirty="0" err="1"/>
              <a:t>Mô</a:t>
            </a:r>
            <a:r>
              <a:rPr lang="en-US" dirty="0"/>
              <a:t> </a:t>
            </a:r>
            <a:r>
              <a:rPr lang="en-US" dirty="0" err="1"/>
              <a:t>hình</a:t>
            </a:r>
            <a:r>
              <a:rPr lang="en-US" dirty="0"/>
              <a:t> </a:t>
            </a:r>
            <a:r>
              <a:rPr lang="en-US" dirty="0" err="1"/>
              <a:t>tổng</a:t>
            </a:r>
            <a:r>
              <a:rPr lang="en-US" dirty="0"/>
              <a:t> </a:t>
            </a:r>
            <a:r>
              <a:rPr lang="en-US" dirty="0" err="1"/>
              <a:t>quát</a:t>
            </a:r>
            <a:r>
              <a:rPr lang="en-US" dirty="0"/>
              <a:t> </a:t>
            </a:r>
            <a:r>
              <a:rPr lang="en-US" dirty="0" err="1"/>
              <a:t>có</a:t>
            </a:r>
            <a:r>
              <a:rPr lang="en-US" dirty="0"/>
              <a:t> motor(=0)</a:t>
            </a:r>
            <a:endParaRPr dirty="0"/>
          </a:p>
        </p:txBody>
      </p:sp>
    </p:spTree>
    <p:extLst>
      <p:ext uri="{BB962C8B-B14F-4D97-AF65-F5344CB8AC3E}">
        <p14:creationId xmlns:p14="http://schemas.microsoft.com/office/powerpoint/2010/main" val="54686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778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Bỏ</a:t>
            </a:r>
            <a:r>
              <a:rPr lang="en-US" dirty="0"/>
              <a:t> </a:t>
            </a:r>
            <a:r>
              <a:rPr lang="en-US" dirty="0" err="1"/>
              <a:t>mũi</a:t>
            </a:r>
            <a:r>
              <a:rPr lang="en-US" dirty="0"/>
              <a:t> </a:t>
            </a:r>
            <a:r>
              <a:rPr lang="en-US" dirty="0" err="1"/>
              <a:t>tên</a:t>
            </a:r>
            <a:endParaRPr dirty="0"/>
          </a:p>
        </p:txBody>
      </p:sp>
    </p:spTree>
    <p:extLst>
      <p:ext uri="{BB962C8B-B14F-4D97-AF65-F5344CB8AC3E}">
        <p14:creationId xmlns:p14="http://schemas.microsoft.com/office/powerpoint/2010/main" val="421197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3921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474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824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38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91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5886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102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Our goal is to turn the steering wheel all the way to the right, then to the left, and back to the center, which is called "full lock-to-lock". We started at a steering wheel angle of 0 degrees and simulated the process. The simulation results of 1km/h case shown on the left. We can compare these results to real car data when we change the vehicle speed later.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557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When the speed is 5 km/h, we can see from the data that the size of the parallelogram is smaller than at 1 km/h in both diagrams.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915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let's compare the simulation results at 1km/h and 5km/h. We can see that less torque is needed to steer the vehicle at 5km/h compared to the 1km/h case.</a:t>
            </a:r>
            <a:endParaRP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654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By using simulation model above (v=10km/h) , we achieved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Left </a:t>
            </a:r>
            <a:r>
              <a:rPr lang="en-US" dirty="0" err="1">
                <a:latin typeface="Times New Roman" panose="02020603050405020304" pitchFamily="18" charset="0"/>
                <a:cs typeface="Times New Roman" panose="02020603050405020304" pitchFamily="18" charset="0"/>
              </a:rPr>
              <a:t>handside</a:t>
            </a:r>
            <a:r>
              <a:rPr lang="en-US" dirty="0">
                <a:latin typeface="Times New Roman" panose="02020603050405020304" pitchFamily="18" charset="0"/>
                <a:cs typeface="Times New Roman" panose="02020603050405020304" pitchFamily="18" charset="0"/>
              </a:rPr>
              <a:t> is diagram describes actual path that vehicle move along</a:t>
            </a: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Right </a:t>
            </a:r>
            <a:r>
              <a:rPr lang="en-US" dirty="0" err="1">
                <a:latin typeface="Times New Roman" panose="02020603050405020304" pitchFamily="18" charset="0"/>
                <a:cs typeface="Times New Roman" panose="02020603050405020304" pitchFamily="18" charset="0"/>
              </a:rPr>
              <a:t>handside</a:t>
            </a:r>
            <a:r>
              <a:rPr lang="en-US" dirty="0">
                <a:latin typeface="Times New Roman" panose="02020603050405020304" pitchFamily="18" charset="0"/>
                <a:cs typeface="Times New Roman" panose="02020603050405020304" pitchFamily="18" charset="0"/>
              </a:rPr>
              <a:t> is diagram that compare the differences between desired path and actual path from simulation</a:t>
            </a:r>
          </a:p>
          <a:p>
            <a:r>
              <a:rPr lang="en-US" b="0" i="0" u="none" strike="noStrike" dirty="0">
                <a:solidFill>
                  <a:srgbClr val="403B3B"/>
                </a:solidFill>
                <a:effectLst/>
                <a:latin typeface="Times New Roman" panose="02020603050405020304" pitchFamily="18" charset="0"/>
                <a:cs typeface="Times New Roman" panose="02020603050405020304" pitchFamily="18" charset="0"/>
              </a:rPr>
              <a:t>The vehicle tracked the predefined path accurately with minimal error, validating the accuracy of the simulation model in </a:t>
            </a:r>
            <a:r>
              <a:rPr lang="en-US" b="0" i="0" u="none" strike="noStrike" dirty="0" err="1">
                <a:solidFill>
                  <a:srgbClr val="403B3B"/>
                </a:solidFill>
                <a:effectLst/>
                <a:latin typeface="Times New Roman" panose="02020603050405020304" pitchFamily="18" charset="0"/>
                <a:cs typeface="Times New Roman" panose="02020603050405020304" pitchFamily="18" charset="0"/>
              </a:rPr>
              <a:t>Simscape</a:t>
            </a:r>
            <a:r>
              <a:rPr lang="en-US" b="0" i="0" u="none" strike="noStrike" dirty="0">
                <a:solidFill>
                  <a:srgbClr val="403B3B"/>
                </a:solidFill>
                <a:effectLst/>
                <a:latin typeface="Times New Roman" panose="02020603050405020304" pitchFamily="18" charset="0"/>
                <a:cs typeface="Times New Roman" panose="02020603050405020304" pitchFamily="18" charset="0"/>
              </a:rPr>
              <a:t>. This is important for designing and optimizing vehicle control systems. The successful execution of the predefined path indicates that the simulation model is reliable and can be used confidently in future development.</a:t>
            </a:r>
            <a:endParaRPr lang="en-US" b="0" dirty="0">
              <a:solidFill>
                <a:srgbClr val="403B3B"/>
              </a:solidFill>
              <a:effectLst/>
              <a:latin typeface="Times New Roman" panose="02020603050405020304" pitchFamily="18" charset="0"/>
              <a:cs typeface="Times New Roman" panose="02020603050405020304" pitchFamily="18" charset="0"/>
            </a:endParaRPr>
          </a:p>
          <a:p>
            <a:r>
              <a:rPr lang="en-US" b="0" i="0" u="none" strike="noStrike" dirty="0">
                <a:solidFill>
                  <a:srgbClr val="403B3B"/>
                </a:solidFill>
                <a:effectLst/>
                <a:latin typeface="Times New Roman" panose="02020603050405020304" pitchFamily="18" charset="0"/>
                <a:cs typeface="Times New Roman" panose="02020603050405020304" pitchFamily="18" charset="0"/>
              </a:rPr>
              <a:t>The two test cases have successfully demonstrated the process of building an EPS model using </a:t>
            </a:r>
            <a:r>
              <a:rPr lang="en-US" b="0" i="0" u="none" strike="noStrike" dirty="0" err="1">
                <a:solidFill>
                  <a:srgbClr val="403B3B"/>
                </a:solidFill>
                <a:effectLst/>
                <a:latin typeface="Times New Roman" panose="02020603050405020304" pitchFamily="18" charset="0"/>
                <a:cs typeface="Times New Roman" panose="02020603050405020304" pitchFamily="18" charset="0"/>
              </a:rPr>
              <a:t>Solidworks</a:t>
            </a:r>
            <a:r>
              <a:rPr lang="en-US" b="0" i="0" u="none" strike="noStrike" dirty="0">
                <a:solidFill>
                  <a:srgbClr val="403B3B"/>
                </a:solidFill>
                <a:effectLst/>
                <a:latin typeface="Times New Roman" panose="02020603050405020304" pitchFamily="18" charset="0"/>
                <a:cs typeface="Times New Roman" panose="02020603050405020304" pitchFamily="18" charset="0"/>
              </a:rPr>
              <a:t> and </a:t>
            </a:r>
            <a:r>
              <a:rPr lang="en-US" b="0" i="0" u="none" strike="noStrike" dirty="0" err="1">
                <a:solidFill>
                  <a:srgbClr val="403B3B"/>
                </a:solidFill>
                <a:effectLst/>
                <a:latin typeface="Times New Roman" panose="02020603050405020304" pitchFamily="18" charset="0"/>
                <a:cs typeface="Times New Roman" panose="02020603050405020304" pitchFamily="18" charset="0"/>
              </a:rPr>
              <a:t>Simscape</a:t>
            </a:r>
            <a:r>
              <a:rPr lang="en-US" b="0" i="0" u="none" strike="noStrike" dirty="0">
                <a:solidFill>
                  <a:srgbClr val="403B3B"/>
                </a:solidFill>
                <a:effectLst/>
                <a:latin typeface="Times New Roman" panose="02020603050405020304" pitchFamily="18" charset="0"/>
                <a:cs typeface="Times New Roman" panose="02020603050405020304" pitchFamily="18" charset="0"/>
              </a:rPr>
              <a:t>, simulating its dynamic behavior in </a:t>
            </a:r>
            <a:r>
              <a:rPr lang="en-US" b="0" i="0" u="none" strike="noStrike" dirty="0" err="1">
                <a:solidFill>
                  <a:srgbClr val="403B3B"/>
                </a:solidFill>
                <a:effectLst/>
                <a:latin typeface="Times New Roman" panose="02020603050405020304" pitchFamily="18" charset="0"/>
                <a:cs typeface="Times New Roman" panose="02020603050405020304" pitchFamily="18" charset="0"/>
              </a:rPr>
              <a:t>Matlab</a:t>
            </a:r>
            <a:r>
              <a:rPr lang="en-US" b="0" i="0" u="none" strike="noStrike" dirty="0">
                <a:solidFill>
                  <a:srgbClr val="403B3B"/>
                </a:solidFill>
                <a:effectLst/>
                <a:latin typeface="Times New Roman" panose="02020603050405020304" pitchFamily="18" charset="0"/>
                <a:cs typeface="Times New Roman" panose="02020603050405020304" pitchFamily="18" charset="0"/>
              </a:rPr>
              <a:t>/Simulink with </a:t>
            </a:r>
            <a:r>
              <a:rPr lang="en-US" b="0" i="0" u="none" strike="noStrike" dirty="0" err="1">
                <a:solidFill>
                  <a:srgbClr val="403B3B"/>
                </a:solidFill>
                <a:effectLst/>
                <a:latin typeface="Times New Roman" panose="02020603050405020304" pitchFamily="18" charset="0"/>
                <a:cs typeface="Times New Roman" panose="02020603050405020304" pitchFamily="18" charset="0"/>
              </a:rPr>
              <a:t>Simscape</a:t>
            </a:r>
            <a:r>
              <a:rPr lang="en-US" b="0" i="0" u="none" strike="noStrike" dirty="0">
                <a:solidFill>
                  <a:srgbClr val="403B3B"/>
                </a:solidFill>
                <a:effectLst/>
                <a:latin typeface="Times New Roman" panose="02020603050405020304" pitchFamily="18" charset="0"/>
                <a:cs typeface="Times New Roman" panose="02020603050405020304" pitchFamily="18" charset="0"/>
              </a:rPr>
              <a:t>, and validating the model for the control of an equivalent electric-powered steering system.</a:t>
            </a:r>
            <a:endParaRPr lang="en-US" b="0" dirty="0">
              <a:solidFill>
                <a:srgbClr val="403B3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947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stick to that path, driver need to input a torque like this</a:t>
            </a:r>
          </a:p>
          <a:p>
            <a:pPr marL="0" lvl="0" indent="0" algn="l" rtl="0">
              <a:spcBef>
                <a:spcPts val="0"/>
              </a:spcBef>
              <a:spcAft>
                <a:spcPts val="0"/>
              </a:spcAft>
              <a:buNone/>
            </a:pPr>
            <a:r>
              <a:rPr lang="en-US" dirty="0" err="1"/>
              <a:t>Thêm</a:t>
            </a:r>
            <a:r>
              <a:rPr lang="en-US" dirty="0"/>
              <a:t> dk </a:t>
            </a:r>
            <a:r>
              <a:rPr lang="en-US" dirty="0" err="1"/>
              <a:t>vận</a:t>
            </a:r>
            <a:r>
              <a:rPr lang="en-US" dirty="0"/>
              <a:t> </a:t>
            </a:r>
            <a:r>
              <a:rPr lang="en-US" dirty="0" err="1"/>
              <a:t>hành</a:t>
            </a:r>
            <a:endParaRPr dirty="0"/>
          </a:p>
        </p:txBody>
      </p:sp>
    </p:spTree>
    <p:extLst>
      <p:ext uri="{BB962C8B-B14F-4D97-AF65-F5344CB8AC3E}">
        <p14:creationId xmlns:p14="http://schemas.microsoft.com/office/powerpoint/2010/main" val="4061278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403B3B"/>
                </a:solidFill>
                <a:effectLst/>
              </a:rPr>
              <a:t>In conclusion, the objective of building and validating an EPS model using </a:t>
            </a:r>
            <a:r>
              <a:rPr lang="en-US" b="0" i="0" u="none" strike="noStrike" dirty="0" err="1">
                <a:solidFill>
                  <a:srgbClr val="403B3B"/>
                </a:solidFill>
                <a:effectLst/>
              </a:rPr>
              <a:t>Solidworks</a:t>
            </a:r>
            <a:r>
              <a:rPr lang="en-US" b="0" i="0" u="none" strike="noStrike" dirty="0">
                <a:solidFill>
                  <a:srgbClr val="403B3B"/>
                </a:solidFill>
                <a:effectLst/>
              </a:rPr>
              <a:t> and </a:t>
            </a:r>
            <a:r>
              <a:rPr lang="en-US" b="0" i="0" u="none" strike="noStrike" dirty="0" err="1">
                <a:solidFill>
                  <a:srgbClr val="403B3B"/>
                </a:solidFill>
                <a:effectLst/>
              </a:rPr>
              <a:t>Simscape</a:t>
            </a:r>
            <a:r>
              <a:rPr lang="en-US" b="0" i="0" u="none" strike="noStrike" dirty="0">
                <a:solidFill>
                  <a:srgbClr val="403B3B"/>
                </a:solidFill>
                <a:effectLst/>
              </a:rPr>
              <a:t>, and simulating its dynamic behavior in </a:t>
            </a:r>
            <a:r>
              <a:rPr lang="en-US" b="0" i="0" u="none" strike="noStrike" dirty="0" err="1">
                <a:solidFill>
                  <a:srgbClr val="403B3B"/>
                </a:solidFill>
                <a:effectLst/>
              </a:rPr>
              <a:t>Matlab</a:t>
            </a:r>
            <a:r>
              <a:rPr lang="en-US" b="0" i="0" u="none" strike="noStrike" dirty="0">
                <a:solidFill>
                  <a:srgbClr val="403B3B"/>
                </a:solidFill>
                <a:effectLst/>
              </a:rPr>
              <a:t>/Simulink with </a:t>
            </a:r>
            <a:r>
              <a:rPr lang="en-US" b="0" i="0" u="none" strike="noStrike" dirty="0" err="1">
                <a:solidFill>
                  <a:srgbClr val="403B3B"/>
                </a:solidFill>
                <a:effectLst/>
              </a:rPr>
              <a:t>Simscape</a:t>
            </a:r>
            <a:r>
              <a:rPr lang="en-US" b="0" i="0" u="none" strike="noStrike" dirty="0">
                <a:solidFill>
                  <a:srgbClr val="403B3B"/>
                </a:solidFill>
                <a:effectLst/>
              </a:rPr>
              <a:t> has been achieved. In order to improve the accuracy of the model, it is recommended to remove limitations in future testing and experimentation. Despite the limitation of the parameters based on the VIOS vehicle, the study demonstrates the potential of simulation models in optimizing vehicle control systems.</a:t>
            </a:r>
            <a:endParaRPr b="0" dirty="0"/>
          </a:p>
        </p:txBody>
      </p:sp>
    </p:spTree>
    <p:extLst>
      <p:ext uri="{BB962C8B-B14F-4D97-AF65-F5344CB8AC3E}">
        <p14:creationId xmlns:p14="http://schemas.microsoft.com/office/powerpoint/2010/main" val="1222713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58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thông</a:t>
            </a:r>
            <a:r>
              <a:rPr lang="en-US" dirty="0"/>
              <a:t> </a:t>
            </a:r>
            <a:r>
              <a:rPr lang="en-US" dirty="0" err="1"/>
              <a:t>số</a:t>
            </a:r>
            <a:r>
              <a:rPr lang="en-US" dirty="0"/>
              <a:t> </a:t>
            </a:r>
            <a:r>
              <a:rPr lang="en-US" dirty="0" err="1"/>
              <a:t>trên</a:t>
            </a:r>
            <a:r>
              <a:rPr lang="en-US" dirty="0"/>
              <a:t> 3d</a:t>
            </a:r>
          </a:p>
          <a:p>
            <a:pPr marL="0" lvl="0" indent="0" algn="l" rtl="0">
              <a:spcBef>
                <a:spcPts val="0"/>
              </a:spcBef>
              <a:spcAft>
                <a:spcPts val="0"/>
              </a:spcAft>
              <a:buNone/>
            </a:pPr>
            <a:r>
              <a:rPr lang="en-US" dirty="0"/>
              <a:t>+ </a:t>
            </a:r>
            <a:r>
              <a:rPr lang="en-US" dirty="0" err="1"/>
              <a:t>sơ</a:t>
            </a:r>
            <a:r>
              <a:rPr lang="en-US" dirty="0"/>
              <a:t> </a:t>
            </a:r>
            <a:r>
              <a:rPr lang="en-US" dirty="0" err="1"/>
              <a:t>đồ</a:t>
            </a:r>
            <a:r>
              <a:rPr lang="en-US" dirty="0"/>
              <a:t> </a:t>
            </a:r>
            <a:r>
              <a:rPr lang="en-US" dirty="0" err="1"/>
              <a:t>nguyên</a:t>
            </a:r>
            <a:r>
              <a:rPr lang="en-US" dirty="0"/>
              <a:t> </a:t>
            </a:r>
            <a:r>
              <a:rPr lang="en-US" dirty="0" err="1"/>
              <a:t>lý</a:t>
            </a:r>
            <a:r>
              <a:rPr lang="en-US" dirty="0"/>
              <a:t> </a:t>
            </a:r>
            <a:r>
              <a:rPr lang="en-US" dirty="0" err="1"/>
              <a:t>khâu</a:t>
            </a:r>
            <a:r>
              <a:rPr lang="en-US" dirty="0"/>
              <a:t> </a:t>
            </a:r>
            <a:r>
              <a:rPr lang="en-US" dirty="0" err="1"/>
              <a:t>khớp</a:t>
            </a:r>
            <a:endParaRPr lang="en-US" dirty="0"/>
          </a:p>
          <a:p>
            <a:pPr marL="0" lvl="0" indent="0" algn="l" rtl="0">
              <a:spcBef>
                <a:spcPts val="0"/>
              </a:spcBef>
              <a:spcAft>
                <a:spcPts val="0"/>
              </a:spcAft>
              <a:buNone/>
            </a:pPr>
            <a:r>
              <a:rPr lang="en-US" dirty="0"/>
              <a:t>+ </a:t>
            </a:r>
            <a:r>
              <a:rPr lang="en-US" dirty="0" err="1"/>
              <a:t>hình</a:t>
            </a:r>
            <a:r>
              <a:rPr lang="en-US" dirty="0"/>
              <a:t> </a:t>
            </a:r>
            <a:r>
              <a:rPr lang="en-US" dirty="0" err="1"/>
              <a:t>mô</a:t>
            </a:r>
            <a:r>
              <a:rPr lang="en-US" dirty="0"/>
              <a:t> </a:t>
            </a:r>
            <a:r>
              <a:rPr lang="en-US" dirty="0" err="1"/>
              <a:t>hình</a:t>
            </a:r>
            <a:r>
              <a:rPr lang="en-US" dirty="0"/>
              <a:t> </a:t>
            </a:r>
            <a:r>
              <a:rPr lang="en-US" dirty="0" err="1"/>
              <a:t>vios</a:t>
            </a:r>
            <a:endParaRPr lang="en-US" dirty="0"/>
          </a:p>
          <a:p>
            <a:pPr marL="0" lvl="0" indent="0" algn="l" rtl="0">
              <a:spcBef>
                <a:spcPts val="0"/>
              </a:spcBef>
              <a:spcAft>
                <a:spcPts val="0"/>
              </a:spcAft>
              <a:buNone/>
            </a:pPr>
            <a:r>
              <a:rPr lang="en-US" dirty="0" err="1"/>
              <a:t>Hình</a:t>
            </a:r>
            <a:r>
              <a:rPr lang="en-US" dirty="0"/>
              <a:t> </a:t>
            </a:r>
            <a:r>
              <a:rPr lang="en-US" dirty="0" err="1"/>
              <a:t>chụp</a:t>
            </a:r>
            <a:r>
              <a:rPr lang="en-US" dirty="0"/>
              <a:t> -&gt; </a:t>
            </a:r>
            <a:r>
              <a:rPr lang="en-US" dirty="0" err="1"/>
              <a:t>khâu</a:t>
            </a:r>
            <a:r>
              <a:rPr lang="en-US" dirty="0"/>
              <a:t> </a:t>
            </a:r>
            <a:r>
              <a:rPr lang="en-US" dirty="0" err="1"/>
              <a:t>khớp</a:t>
            </a:r>
            <a:r>
              <a:rPr lang="en-US" dirty="0"/>
              <a:t> -&gt; 3d</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25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671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1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This table outlines the scope of implementation and </a:t>
            </a:r>
            <a:r>
              <a:rPr lang="en-US" b="0" i="0" u="none" strike="noStrike" dirty="0">
                <a:effectLst/>
                <a:latin typeface="Times New Roman" panose="02020603050405020304" pitchFamily="18" charset="0"/>
                <a:cs typeface="Times New Roman" panose="02020603050405020304" pitchFamily="18" charset="0"/>
              </a:rPr>
              <a:t>mission summary</a:t>
            </a:r>
            <a:r>
              <a:rPr lang="en-US" b="0" i="0" dirty="0">
                <a:solidFill>
                  <a:srgbClr val="050E17"/>
                </a:solidFill>
                <a:effectLst/>
                <a:latin typeface="Times New Roman" panose="02020603050405020304" pitchFamily="18" charset="0"/>
                <a:cs typeface="Times New Roman" panose="02020603050405020304" pitchFamily="18" charset="0"/>
              </a:rPr>
              <a:t> for a project related to the </a:t>
            </a:r>
            <a:r>
              <a:rPr lang="en-US" b="0" i="0" u="none" strike="noStrike" dirty="0">
                <a:effectLst/>
                <a:latin typeface="Times New Roman" panose="02020603050405020304" pitchFamily="18" charset="0"/>
                <a:cs typeface="Times New Roman" panose="02020603050405020304" pitchFamily="18" charset="0"/>
              </a:rPr>
              <a:t>steering system</a:t>
            </a:r>
            <a:r>
              <a:rPr lang="en-US" b="0" i="0" dirty="0">
                <a:solidFill>
                  <a:srgbClr val="050E17"/>
                </a:solidFill>
                <a:effectLst/>
                <a:latin typeface="Times New Roman" panose="02020603050405020304" pitchFamily="18" charset="0"/>
                <a:cs typeface="Times New Roman" panose="02020603050405020304" pitchFamily="18" charset="0"/>
              </a:rPr>
              <a:t>. The focus is on lower speed vehicles. The mission involves building a 3D model of the steering system on </a:t>
            </a:r>
            <a:r>
              <a:rPr lang="en-US" b="0" i="0" dirty="0" err="1">
                <a:solidFill>
                  <a:srgbClr val="050E17"/>
                </a:solidFill>
                <a:effectLst/>
                <a:latin typeface="Times New Roman" panose="02020603050405020304" pitchFamily="18" charset="0"/>
                <a:cs typeface="Times New Roman" panose="02020603050405020304" pitchFamily="18" charset="0"/>
              </a:rPr>
              <a:t>Solidworks</a:t>
            </a:r>
            <a:r>
              <a:rPr lang="en-US" b="0" i="0" dirty="0">
                <a:solidFill>
                  <a:srgbClr val="050E17"/>
                </a:solidFill>
                <a:effectLst/>
                <a:latin typeface="Times New Roman" panose="02020603050405020304" pitchFamily="18" charset="0"/>
                <a:cs typeface="Times New Roman" panose="02020603050405020304" pitchFamily="18" charset="0"/>
              </a:rPr>
              <a:t>, importing it to </a:t>
            </a:r>
            <a:r>
              <a:rPr lang="en-US" b="0" i="0" dirty="0" err="1">
                <a:solidFill>
                  <a:srgbClr val="050E17"/>
                </a:solidFill>
                <a:effectLst/>
                <a:latin typeface="Times New Roman" panose="02020603050405020304" pitchFamily="18" charset="0"/>
                <a:cs typeface="Times New Roman" panose="02020603050405020304" pitchFamily="18" charset="0"/>
              </a:rPr>
              <a:t>Simscape</a:t>
            </a:r>
            <a:r>
              <a:rPr lang="en-US" b="0" i="0" dirty="0">
                <a:solidFill>
                  <a:srgbClr val="050E17"/>
                </a:solidFill>
                <a:effectLst/>
                <a:latin typeface="Times New Roman" panose="02020603050405020304" pitchFamily="18" charset="0"/>
                <a:cs typeface="Times New Roman" panose="02020603050405020304" pitchFamily="18" charset="0"/>
              </a:rPr>
              <a:t> to determine the torque acting on the steering wheel with a certain steering angle on the </a:t>
            </a:r>
            <a:r>
              <a:rPr lang="en-US" b="0" i="0" u="none" strike="noStrike" dirty="0">
                <a:effectLst/>
                <a:latin typeface="Times New Roman" panose="02020603050405020304" pitchFamily="18" charset="0"/>
                <a:cs typeface="Times New Roman" panose="02020603050405020304" pitchFamily="18" charset="0"/>
              </a:rPr>
              <a:t>EPS system</a:t>
            </a:r>
            <a:r>
              <a:rPr lang="en-US" b="0" i="0" dirty="0">
                <a:solidFill>
                  <a:srgbClr val="050E17"/>
                </a:solidFill>
                <a:effectLst/>
                <a:latin typeface="Times New Roman" panose="02020603050405020304" pitchFamily="18" charset="0"/>
                <a:cs typeface="Times New Roman" panose="02020603050405020304" pitchFamily="18" charset="0"/>
              </a:rPr>
              <a:t>, simulating the </a:t>
            </a:r>
            <a:r>
              <a:rPr lang="en-US" b="0" i="0" u="none" strike="noStrike" dirty="0">
                <a:effectLst/>
                <a:latin typeface="Times New Roman" panose="02020603050405020304" pitchFamily="18" charset="0"/>
                <a:cs typeface="Times New Roman" panose="02020603050405020304" pitchFamily="18" charset="0"/>
              </a:rPr>
              <a:t>dynamic behavior</a:t>
            </a:r>
            <a:r>
              <a:rPr lang="en-US" b="0" i="0" dirty="0">
                <a:solidFill>
                  <a:srgbClr val="050E17"/>
                </a:solidFill>
                <a:effectLst/>
                <a:latin typeface="Times New Roman" panose="02020603050405020304" pitchFamily="18" charset="0"/>
                <a:cs typeface="Times New Roman" panose="02020603050405020304" pitchFamily="18" charset="0"/>
              </a:rPr>
              <a:t> in </a:t>
            </a:r>
            <a:r>
              <a:rPr lang="en-US" b="0" i="0" dirty="0" err="1">
                <a:solidFill>
                  <a:srgbClr val="050E17"/>
                </a:solidFill>
                <a:effectLst/>
                <a:latin typeface="Times New Roman" panose="02020603050405020304" pitchFamily="18" charset="0"/>
                <a:cs typeface="Times New Roman" panose="02020603050405020304" pitchFamily="18" charset="0"/>
              </a:rPr>
              <a:t>Matlab</a:t>
            </a:r>
            <a:r>
              <a:rPr lang="en-US" b="0" i="0" dirty="0">
                <a:solidFill>
                  <a:srgbClr val="050E17"/>
                </a:solidFill>
                <a:effectLst/>
                <a:latin typeface="Times New Roman" panose="02020603050405020304" pitchFamily="18" charset="0"/>
                <a:cs typeface="Times New Roman" panose="02020603050405020304" pitchFamily="18" charset="0"/>
              </a:rPr>
              <a:t>/Simulink with </a:t>
            </a:r>
            <a:r>
              <a:rPr lang="en-US" b="0" i="0" dirty="0" err="1">
                <a:solidFill>
                  <a:srgbClr val="050E17"/>
                </a:solidFill>
                <a:effectLst/>
                <a:latin typeface="Times New Roman" panose="02020603050405020304" pitchFamily="18" charset="0"/>
                <a:cs typeface="Times New Roman" panose="02020603050405020304" pitchFamily="18" charset="0"/>
              </a:rPr>
              <a:t>Simscape</a:t>
            </a:r>
            <a:r>
              <a:rPr lang="en-US" b="0" i="0" dirty="0">
                <a:solidFill>
                  <a:srgbClr val="050E17"/>
                </a:solidFill>
                <a:effectLst/>
                <a:latin typeface="Times New Roman" panose="02020603050405020304" pitchFamily="18" charset="0"/>
                <a:cs typeface="Times New Roman" panose="02020603050405020304" pitchFamily="18" charset="0"/>
              </a:rPr>
              <a:t>, and validating the model for the control of an equivalent electric powered steering system.</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439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This table outlines the problem that needs to be solved, which involves building a 3D model of the Steering System on </a:t>
            </a:r>
            <a:r>
              <a:rPr lang="en-US" b="0" i="0" dirty="0" err="1">
                <a:solidFill>
                  <a:srgbClr val="050E17"/>
                </a:solidFill>
                <a:effectLst/>
                <a:latin typeface="Times New Roman" panose="02020603050405020304" pitchFamily="18" charset="0"/>
                <a:cs typeface="Times New Roman" panose="02020603050405020304" pitchFamily="18" charset="0"/>
              </a:rPr>
              <a:t>Solidworks</a:t>
            </a:r>
            <a:r>
              <a:rPr lang="en-US" b="0" i="0" dirty="0">
                <a:solidFill>
                  <a:srgbClr val="050E17"/>
                </a:solidFill>
                <a:effectLst/>
                <a:latin typeface="Times New Roman" panose="02020603050405020304" pitchFamily="18" charset="0"/>
                <a:cs typeface="Times New Roman" panose="02020603050405020304" pitchFamily="18" charset="0"/>
              </a:rPr>
              <a:t> based on VIOS car parameters at HCMUT Automotive Workshop, linking the model to </a:t>
            </a:r>
            <a:r>
              <a:rPr lang="en-US" b="0" i="0" u="none" strike="noStrike" dirty="0">
                <a:effectLst/>
                <a:latin typeface="Times New Roman" panose="02020603050405020304" pitchFamily="18" charset="0"/>
                <a:cs typeface="Times New Roman" panose="02020603050405020304" pitchFamily="18" charset="0"/>
              </a:rPr>
              <a:t>Simulink </a:t>
            </a:r>
            <a:r>
              <a:rPr lang="en-US" b="0" i="0" u="none" strike="noStrike" dirty="0" err="1">
                <a:effectLst/>
                <a:latin typeface="Times New Roman" panose="02020603050405020304" pitchFamily="18" charset="0"/>
                <a:cs typeface="Times New Roman" panose="02020603050405020304" pitchFamily="18" charset="0"/>
              </a:rPr>
              <a:t>Simscape</a:t>
            </a:r>
            <a:r>
              <a:rPr lang="en-US" b="0" i="0" dirty="0">
                <a:solidFill>
                  <a:srgbClr val="050E17"/>
                </a:solidFill>
                <a:effectLst/>
                <a:latin typeface="Times New Roman" panose="02020603050405020304" pitchFamily="18" charset="0"/>
                <a:cs typeface="Times New Roman" panose="02020603050405020304" pitchFamily="18" charset="0"/>
              </a:rPr>
              <a:t>, and preparing test cases for the steering system. The test cases should include scenarios for changing the speed of the vehicle while steering from left to right and lane-changing maneuvers. The desired result is a process of simulating a </a:t>
            </a:r>
            <a:r>
              <a:rPr lang="en-US" b="0" i="0" u="none" strike="noStrike" dirty="0">
                <a:effectLst/>
                <a:latin typeface="Times New Roman" panose="02020603050405020304" pitchFamily="18" charset="0"/>
                <a:cs typeface="Times New Roman" panose="02020603050405020304" pitchFamily="18" charset="0"/>
              </a:rPr>
              <a:t>steering system</a:t>
            </a:r>
            <a:r>
              <a:rPr lang="en-US" b="0" i="0" dirty="0">
                <a:solidFill>
                  <a:srgbClr val="050E17"/>
                </a:solidFill>
                <a:effectLst/>
                <a:latin typeface="Times New Roman" panose="02020603050405020304" pitchFamily="18" charset="0"/>
                <a:cs typeface="Times New Roman" panose="02020603050405020304" pitchFamily="18" charset="0"/>
              </a:rPr>
              <a:t> using </a:t>
            </a:r>
            <a:r>
              <a:rPr lang="en-US" b="0" i="0" u="none" strike="noStrike" dirty="0" err="1">
                <a:effectLst/>
                <a:latin typeface="Times New Roman" panose="02020603050405020304" pitchFamily="18" charset="0"/>
                <a:cs typeface="Times New Roman" panose="02020603050405020304" pitchFamily="18" charset="0"/>
              </a:rPr>
              <a:t>Simscape</a:t>
            </a:r>
            <a:r>
              <a:rPr lang="en-US" b="0" i="0" u="none" strike="noStrike" dirty="0">
                <a:effectLst/>
                <a:latin typeface="Times New Roman" panose="02020603050405020304" pitchFamily="18" charset="0"/>
                <a:cs typeface="Times New Roman" panose="02020603050405020304" pitchFamily="18" charset="0"/>
              </a:rPr>
              <a:t> Multibody</a:t>
            </a:r>
            <a:r>
              <a:rPr lang="en-US" b="0" i="0" dirty="0">
                <a:solidFill>
                  <a:srgbClr val="050E17"/>
                </a:solidFill>
                <a:effectLst/>
                <a:latin typeface="Times New Roman" panose="02020603050405020304" pitchFamily="18" charset="0"/>
                <a:cs typeface="Times New Roman" panose="02020603050405020304" pitchFamily="18" charset="0"/>
              </a:rPr>
              <a:t> and analyzing the torque-steering wheel angle relationship from the </a:t>
            </a:r>
            <a:r>
              <a:rPr lang="en-US" b="0" i="0" u="none" strike="noStrike" dirty="0">
                <a:effectLst/>
                <a:latin typeface="Times New Roman" panose="02020603050405020304" pitchFamily="18" charset="0"/>
                <a:cs typeface="Times New Roman" panose="02020603050405020304" pitchFamily="18" charset="0"/>
              </a:rPr>
              <a:t>test cases</a:t>
            </a:r>
            <a:r>
              <a:rPr lang="en-US" b="0" i="0" dirty="0">
                <a:solidFill>
                  <a:srgbClr val="050E17"/>
                </a:solidFill>
                <a:effectLst/>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02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800" b="1" baseline="-25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turning angle of the inner steering wheel (degrees);</a:t>
            </a:r>
          </a:p>
          <a:p>
            <a:pPr marL="342900" marR="89535" lvl="0" indent="-342900" algn="just">
              <a:lnSpc>
                <a:spcPct val="150000"/>
              </a:lnSpc>
              <a:buSzPts val="1000"/>
              <a:buFont typeface="Symbol" panose="05050102010706020507" pitchFamily="18" charset="2"/>
              <a:buChar char=""/>
              <a:tabLst>
                <a:tab pos="457200" algn="l"/>
              </a:tabLs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turning angle of the outer steering wheel (degrees);</a:t>
            </a:r>
          </a:p>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wheelbase of the vehicle (mm);</a:t>
            </a:r>
          </a:p>
          <a:p>
            <a:pPr marL="342900" marR="89535" lvl="0" indent="-342900" algn="just">
              <a:lnSpc>
                <a:spcPct val="150000"/>
              </a:lnSpc>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Calibri" panose="020F0502020204030204" pitchFamily="34" charset="0"/>
              </a:rPr>
              <a:t>B</a:t>
            </a:r>
            <a:r>
              <a:rPr lang="en-US" sz="1800" b="1" baseline="-25000" dirty="0">
                <a:effectLst/>
                <a:latin typeface="Times New Roman" panose="02020603050405020304" pitchFamily="18" charset="0"/>
                <a:ea typeface="Calibri" panose="020F0502020204030204" pitchFamily="34" charset="0"/>
              </a:rPr>
              <a:t>0</a:t>
            </a:r>
            <a:r>
              <a:rPr lang="en-US" sz="1800" dirty="0">
                <a:effectLst/>
                <a:latin typeface="Times New Roman" panose="02020603050405020304" pitchFamily="18" charset="0"/>
                <a:ea typeface="Calibri" panose="020F0502020204030204" pitchFamily="34" charset="0"/>
              </a:rPr>
              <a:t>: the track width of the vehicle (mm</a:t>
            </a:r>
          </a:p>
          <a:p>
            <a:pPr marL="342900" marR="89535" lvl="0" indent="-342900" algn="just" defTabSz="914400" rtl="0" eaLnBrk="1" fontAlgn="auto" latinLnBrk="0" hangingPunct="1">
              <a:lnSpc>
                <a:spcPct val="150000"/>
              </a:lnSpc>
              <a:spcBef>
                <a:spcPts val="0"/>
              </a:spcBef>
              <a:spcAft>
                <a:spcPts val="0"/>
              </a:spcAft>
              <a:buClr>
                <a:srgbClr val="000000"/>
              </a:buClr>
              <a:buSzPts val="1000"/>
              <a:buFont typeface="Symbol" panose="05050102010706020507" pitchFamily="18" charset="2"/>
              <a:buChar char=""/>
              <a:tabLst>
                <a:tab pos="457200" algn="l"/>
              </a:tabLst>
              <a:defRPr/>
            </a:pPr>
            <a:r>
              <a:rPr lang="en-US" sz="1100" dirty="0">
                <a:effectLst/>
                <a:latin typeface="Times New Roman" panose="02020603050405020304" pitchFamily="18" charset="0"/>
                <a:ea typeface="Calibri" panose="020F0502020204030204" pitchFamily="34" charset="0"/>
              </a:rPr>
              <a:t>The algebraic method evaluates the degree of lateral slipping through the coefficient </a:t>
            </a:r>
            <a:r>
              <a:rPr lang="en-US" sz="1100" dirty="0" err="1">
                <a:effectLst/>
                <a:latin typeface="Times New Roman" panose="02020603050405020304" pitchFamily="18" charset="0"/>
                <a:ea typeface="Calibri" panose="020F0502020204030204" pitchFamily="34" charset="0"/>
              </a:rPr>
              <a:t>δi</a:t>
            </a:r>
            <a:r>
              <a:rPr lang="en-US" sz="1100" dirty="0">
                <a:effectLst/>
                <a:latin typeface="Times New Roman" panose="02020603050405020304" pitchFamily="18" charset="0"/>
                <a:ea typeface="Calibri" panose="020F0502020204030204" pitchFamily="34" charset="0"/>
              </a:rPr>
              <a:t>, which is determined by the following formula</a:t>
            </a:r>
            <a:endParaRPr lang="en-US" sz="1200" dirty="0"/>
          </a:p>
          <a:p>
            <a:pPr marL="342900" marR="89535" lvl="0" indent="-342900" algn="just">
              <a:lnSpc>
                <a:spcPct val="150000"/>
              </a:lnSpc>
              <a:buSzPts val="1000"/>
              <a:buFont typeface="Symbol" panose="05050102010706020507" pitchFamily="18" charset="2"/>
              <a:buChar char=""/>
              <a:tabLst>
                <a:tab pos="457200" algn="l"/>
              </a:tabLst>
            </a:pPr>
            <a:endParaRPr dirty="0"/>
          </a:p>
        </p:txBody>
      </p:sp>
    </p:spTree>
    <p:extLst>
      <p:ext uri="{BB962C8B-B14F-4D97-AF65-F5344CB8AC3E}">
        <p14:creationId xmlns:p14="http://schemas.microsoft.com/office/powerpoint/2010/main" val="423924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R="89535" indent="450215">
              <a:lnSpc>
                <a:spcPct val="150000"/>
              </a:lnSpc>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For the cars currently in use, the oscillation coefficient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δi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is within the range of δ = 0.9 to 1.07. Therefore, based on the calculation results, it can be seen that the steering trapezium of the vehicle, which has specifications similar to the Toyota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Vios</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ensures that the turning condition is met without lateral slipping.</a:t>
            </a:r>
          </a:p>
        </p:txBody>
      </p:sp>
    </p:spTree>
    <p:extLst>
      <p:ext uri="{BB962C8B-B14F-4D97-AF65-F5344CB8AC3E}">
        <p14:creationId xmlns:p14="http://schemas.microsoft.com/office/powerpoint/2010/main" val="310861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50E17"/>
                </a:solidFill>
                <a:effectLst/>
                <a:latin typeface="Times New Roman" panose="02020603050405020304" pitchFamily="18" charset="0"/>
                <a:cs typeface="Times New Roman" panose="02020603050405020304" pitchFamily="18" charset="0"/>
              </a:rPr>
              <a:t>This table presents the specifications of the </a:t>
            </a:r>
            <a:r>
              <a:rPr lang="en-US" b="0" i="0" u="none" strike="noStrike" dirty="0">
                <a:effectLst/>
                <a:latin typeface="Times New Roman" panose="02020603050405020304" pitchFamily="18" charset="0"/>
                <a:cs typeface="Times New Roman" panose="02020603050405020304" pitchFamily="18" charset="0"/>
              </a:rPr>
              <a:t>steering system</a:t>
            </a:r>
            <a:r>
              <a:rPr lang="en-US" b="0" i="0" dirty="0">
                <a:solidFill>
                  <a:srgbClr val="050E17"/>
                </a:solidFill>
                <a:effectLst/>
                <a:latin typeface="Times New Roman" panose="02020603050405020304" pitchFamily="18" charset="0"/>
                <a:cs typeface="Times New Roman" panose="02020603050405020304" pitchFamily="18" charset="0"/>
              </a:rPr>
              <a:t>, including </a:t>
            </a:r>
            <a:r>
              <a:rPr lang="en-US" b="0" i="0" u="none" strike="noStrike" dirty="0">
                <a:effectLst/>
                <a:latin typeface="Times New Roman" panose="02020603050405020304" pitchFamily="18" charset="0"/>
                <a:cs typeface="Times New Roman" panose="02020603050405020304" pitchFamily="18" charset="0"/>
              </a:rPr>
              <a:t>Rack</a:t>
            </a:r>
            <a:r>
              <a:rPr lang="en-US" b="0" i="0" dirty="0">
                <a:solidFill>
                  <a:srgbClr val="050E17"/>
                </a:solidFill>
                <a:effectLst/>
                <a:latin typeface="Times New Roman" panose="02020603050405020304" pitchFamily="18" charset="0"/>
                <a:cs typeface="Times New Roman" panose="02020603050405020304" pitchFamily="18" charset="0"/>
              </a:rPr>
              <a:t>, Pinion, </a:t>
            </a:r>
            <a:r>
              <a:rPr lang="en-US" b="0" i="0" u="none" strike="noStrike" dirty="0">
                <a:effectLst/>
                <a:latin typeface="Times New Roman" panose="02020603050405020304" pitchFamily="18" charset="0"/>
                <a:cs typeface="Times New Roman" panose="02020603050405020304" pitchFamily="18" charset="0"/>
              </a:rPr>
              <a:t>Tie Rod</a:t>
            </a:r>
            <a:r>
              <a:rPr lang="en-US" b="0" i="0" dirty="0">
                <a:solidFill>
                  <a:srgbClr val="050E17"/>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Steering Linkage</a:t>
            </a:r>
            <a:r>
              <a:rPr lang="en-US" b="0" i="0" dirty="0">
                <a:solidFill>
                  <a:srgbClr val="050E17"/>
                </a:solidFill>
                <a:effectLst/>
                <a:latin typeface="Times New Roman" panose="02020603050405020304" pitchFamily="18" charset="0"/>
                <a:cs typeface="Times New Roman" panose="02020603050405020304" pitchFamily="18" charset="0"/>
              </a:rPr>
              <a:t>, Steering Gear Ratio, and other technical parameters. Specifically, the Rack-</a:t>
            </a:r>
            <a:r>
              <a:rPr lang="en-US" b="0" i="0" u="none" strike="noStrike" dirty="0">
                <a:effectLst/>
                <a:latin typeface="Times New Roman" panose="02020603050405020304" pitchFamily="18" charset="0"/>
                <a:cs typeface="Times New Roman" panose="02020603050405020304" pitchFamily="18" charset="0"/>
              </a:rPr>
              <a:t>Pinion</a:t>
            </a:r>
            <a:r>
              <a:rPr lang="en-US" b="0" i="0" dirty="0">
                <a:solidFill>
                  <a:srgbClr val="050E17"/>
                </a:solidFill>
                <a:effectLst/>
                <a:latin typeface="Times New Roman" panose="02020603050405020304" pitchFamily="18" charset="0"/>
                <a:cs typeface="Times New Roman" panose="02020603050405020304" pitchFamily="18" charset="0"/>
              </a:rPr>
              <a:t> system has a Rack ratio of 1:3, a track width of 1.4m, Tie Rod has a length of 0.265m, Steering Linkage has a length of 0.1m, and the radius of the steering wheel is 180mm. The </a:t>
            </a:r>
            <a:r>
              <a:rPr lang="en-US" b="0" i="0" u="none" strike="noStrike" dirty="0">
                <a:effectLst/>
                <a:latin typeface="Times New Roman" panose="02020603050405020304" pitchFamily="18" charset="0"/>
                <a:cs typeface="Times New Roman" panose="02020603050405020304" pitchFamily="18" charset="0"/>
              </a:rPr>
              <a:t>Steering Gear Ratio</a:t>
            </a:r>
            <a:r>
              <a:rPr lang="en-US" b="0" i="0" dirty="0">
                <a:solidFill>
                  <a:srgbClr val="050E17"/>
                </a:solidFill>
                <a:effectLst/>
                <a:latin typeface="Times New Roman" panose="02020603050405020304" pitchFamily="18" charset="0"/>
                <a:cs typeface="Times New Roman" panose="02020603050405020304" pitchFamily="18" charset="0"/>
              </a:rPr>
              <a:t> is 19.5, the number of teeth on the Pinion is 9, and the number of teeth on the Rack is 27. These parameters are crucial in designing and evaluating the performance of the steering system.</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38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parameters collect base on VIOS steering model at Automotive workshop</a:t>
            </a:r>
          </a:p>
          <a:p>
            <a:pPr marL="0" lvl="0" indent="0" algn="l" rtl="0">
              <a:spcBef>
                <a:spcPts val="0"/>
              </a:spcBef>
              <a:spcAft>
                <a:spcPts val="0"/>
              </a:spcAft>
              <a:buNone/>
            </a:pPr>
            <a:r>
              <a:rPr lang="en-US" dirty="0" err="1"/>
              <a:t>Đưa</a:t>
            </a:r>
            <a:r>
              <a:rPr lang="en-US" dirty="0"/>
              <a:t> </a:t>
            </a:r>
            <a:r>
              <a:rPr lang="en-US" dirty="0" err="1"/>
              <a:t>lên</a:t>
            </a:r>
            <a:r>
              <a:rPr lang="en-US" dirty="0"/>
              <a:t> </a:t>
            </a:r>
            <a:r>
              <a:rPr lang="en-US" dirty="0" err="1"/>
              <a:t>trên</a:t>
            </a:r>
            <a:endParaRPr dirty="0"/>
          </a:p>
        </p:txBody>
      </p:sp>
    </p:spTree>
    <p:extLst>
      <p:ext uri="{BB962C8B-B14F-4D97-AF65-F5344CB8AC3E}">
        <p14:creationId xmlns:p14="http://schemas.microsoft.com/office/powerpoint/2010/main" val="345052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025" y="1033050"/>
            <a:ext cx="7286100" cy="266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500" b="1">
                <a:solidFill>
                  <a:schemeClr val="dk2"/>
                </a:solidFill>
                <a:latin typeface="Montserrat"/>
                <a:ea typeface="Montserrat"/>
                <a:cs typeface="Montserrat"/>
                <a:sym typeface="Montserrat"/>
              </a:defRPr>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4438" y="3700949"/>
            <a:ext cx="4535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8322" y="-155006"/>
            <a:ext cx="4742138" cy="495843"/>
            <a:chOff x="-438322" y="-155006"/>
            <a:chExt cx="4742138" cy="495843"/>
          </a:xfrm>
        </p:grpSpPr>
        <p:grpSp>
          <p:nvGrpSpPr>
            <p:cNvPr id="12" name="Google Shape;12;p2"/>
            <p:cNvGrpSpPr/>
            <p:nvPr/>
          </p:nvGrpSpPr>
          <p:grpSpPr>
            <a:xfrm>
              <a:off x="-438322" y="-153567"/>
              <a:ext cx="4742138" cy="494404"/>
              <a:chOff x="-398247" y="1215021"/>
              <a:chExt cx="4742138" cy="494404"/>
            </a:xfrm>
          </p:grpSpPr>
          <p:sp>
            <p:nvSpPr>
              <p:cNvPr id="13" name="Google Shape;1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306543" y="-155006"/>
              <a:ext cx="3441291" cy="359491"/>
              <a:chOff x="-306543" y="-155006"/>
              <a:chExt cx="3441291" cy="359491"/>
            </a:xfrm>
          </p:grpSpPr>
          <p:sp>
            <p:nvSpPr>
              <p:cNvPr id="28" name="Google Shape;28;p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2;p2"/>
          <p:cNvGrpSpPr/>
          <p:nvPr/>
        </p:nvGrpSpPr>
        <p:grpSpPr>
          <a:xfrm>
            <a:off x="1639608" y="-113627"/>
            <a:ext cx="7648762" cy="1657170"/>
            <a:chOff x="1639608" y="-113627"/>
            <a:chExt cx="7648762" cy="1657170"/>
          </a:xfrm>
        </p:grpSpPr>
        <p:sp>
          <p:nvSpPr>
            <p:cNvPr id="43" name="Google Shape;43;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55722" y="1646633"/>
            <a:ext cx="598267" cy="598523"/>
            <a:chOff x="1850403" y="2555088"/>
            <a:chExt cx="598267" cy="598523"/>
          </a:xfrm>
        </p:grpSpPr>
        <p:sp>
          <p:nvSpPr>
            <p:cNvPr id="46" name="Google Shape;46;p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4546228" y="4938371"/>
            <a:ext cx="4742138" cy="494404"/>
            <a:chOff x="-398247" y="1215021"/>
            <a:chExt cx="4742138" cy="494404"/>
          </a:xfrm>
        </p:grpSpPr>
        <p:sp>
          <p:nvSpPr>
            <p:cNvPr id="83" name="Google Shape;8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a:off x="8815165" y="4153999"/>
            <a:ext cx="598523" cy="598523"/>
            <a:chOff x="5386955" y="3734674"/>
            <a:chExt cx="598523" cy="598523"/>
          </a:xfrm>
        </p:grpSpPr>
        <p:sp>
          <p:nvSpPr>
            <p:cNvPr id="98" name="Google Shape;98;p2"/>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8731485" y="2090087"/>
            <a:ext cx="161231" cy="340081"/>
            <a:chOff x="5962902" y="3181527"/>
            <a:chExt cx="161231" cy="340081"/>
          </a:xfrm>
        </p:grpSpPr>
        <p:sp>
          <p:nvSpPr>
            <p:cNvPr id="135" name="Google Shape;135;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7325382" y="4938365"/>
            <a:ext cx="1963003" cy="205136"/>
            <a:chOff x="7283157" y="5024390"/>
            <a:chExt cx="1963003" cy="205136"/>
          </a:xfrm>
        </p:grpSpPr>
        <p:sp>
          <p:nvSpPr>
            <p:cNvPr id="141" name="Google Shape;141;p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51285" y="3735659"/>
            <a:ext cx="161231" cy="340081"/>
            <a:chOff x="5962902" y="3181527"/>
            <a:chExt cx="161231" cy="340081"/>
          </a:xfrm>
        </p:grpSpPr>
        <p:sp>
          <p:nvSpPr>
            <p:cNvPr id="156" name="Google Shape;156;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
          <p:cNvGrpSpPr/>
          <p:nvPr/>
        </p:nvGrpSpPr>
        <p:grpSpPr>
          <a:xfrm>
            <a:off x="10" y="4608512"/>
            <a:ext cx="3811200" cy="689440"/>
            <a:chOff x="10" y="4263787"/>
            <a:chExt cx="3811200" cy="689440"/>
          </a:xfrm>
        </p:grpSpPr>
        <p:sp>
          <p:nvSpPr>
            <p:cNvPr id="162" name="Google Shape;162;p2"/>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8"/>
        <p:cNvGrpSpPr/>
        <p:nvPr/>
      </p:nvGrpSpPr>
      <p:grpSpPr>
        <a:xfrm>
          <a:off x="0" y="0"/>
          <a:ext cx="0" cy="0"/>
          <a:chOff x="0" y="0"/>
          <a:chExt cx="0" cy="0"/>
        </a:xfrm>
      </p:grpSpPr>
      <p:sp>
        <p:nvSpPr>
          <p:cNvPr id="939" name="Google Shape;939;p9"/>
          <p:cNvSpPr txBox="1">
            <a:spLocks noGrp="1"/>
          </p:cNvSpPr>
          <p:nvPr>
            <p:ph type="title"/>
          </p:nvPr>
        </p:nvSpPr>
        <p:spPr>
          <a:xfrm>
            <a:off x="1997700" y="1496213"/>
            <a:ext cx="5148600" cy="10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0" name="Google Shape;940;p9"/>
          <p:cNvSpPr txBox="1">
            <a:spLocks noGrp="1"/>
          </p:cNvSpPr>
          <p:nvPr>
            <p:ph type="subTitle" idx="1"/>
          </p:nvPr>
        </p:nvSpPr>
        <p:spPr>
          <a:xfrm>
            <a:off x="1998000" y="2418188"/>
            <a:ext cx="5148300" cy="122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1" name="Google Shape;941;p9"/>
          <p:cNvGrpSpPr/>
          <p:nvPr/>
        </p:nvGrpSpPr>
        <p:grpSpPr>
          <a:xfrm rot="10800000">
            <a:off x="4839221" y="4812439"/>
            <a:ext cx="4742138" cy="495843"/>
            <a:chOff x="-438322" y="-155006"/>
            <a:chExt cx="4742138" cy="495843"/>
          </a:xfrm>
        </p:grpSpPr>
        <p:grpSp>
          <p:nvGrpSpPr>
            <p:cNvPr id="942" name="Google Shape;942;p9"/>
            <p:cNvGrpSpPr/>
            <p:nvPr/>
          </p:nvGrpSpPr>
          <p:grpSpPr>
            <a:xfrm>
              <a:off x="-438322" y="-153567"/>
              <a:ext cx="4742138" cy="494404"/>
              <a:chOff x="-398247" y="1215021"/>
              <a:chExt cx="4742138" cy="494404"/>
            </a:xfrm>
          </p:grpSpPr>
          <p:sp>
            <p:nvSpPr>
              <p:cNvPr id="943" name="Google Shape;94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9"/>
            <p:cNvGrpSpPr/>
            <p:nvPr/>
          </p:nvGrpSpPr>
          <p:grpSpPr>
            <a:xfrm>
              <a:off x="-306543" y="-155006"/>
              <a:ext cx="3441291" cy="359491"/>
              <a:chOff x="-306543" y="-155006"/>
              <a:chExt cx="3441291" cy="359491"/>
            </a:xfrm>
          </p:grpSpPr>
          <p:sp>
            <p:nvSpPr>
              <p:cNvPr id="958" name="Google Shape;958;p9"/>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9"/>
          <p:cNvGrpSpPr/>
          <p:nvPr/>
        </p:nvGrpSpPr>
        <p:grpSpPr>
          <a:xfrm rot="10800000">
            <a:off x="-145333" y="3609733"/>
            <a:ext cx="7648762" cy="1657170"/>
            <a:chOff x="1639608" y="-113627"/>
            <a:chExt cx="7648762" cy="1657170"/>
          </a:xfrm>
        </p:grpSpPr>
        <p:sp>
          <p:nvSpPr>
            <p:cNvPr id="973" name="Google Shape;973;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9"/>
          <p:cNvGrpSpPr/>
          <p:nvPr/>
        </p:nvGrpSpPr>
        <p:grpSpPr>
          <a:xfrm rot="10800000">
            <a:off x="8700491" y="2908121"/>
            <a:ext cx="598267" cy="598523"/>
            <a:chOff x="1850403" y="2555088"/>
            <a:chExt cx="598267" cy="598523"/>
          </a:xfrm>
        </p:grpSpPr>
        <p:sp>
          <p:nvSpPr>
            <p:cNvPr id="976" name="Google Shape;976;p9"/>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9"/>
          <p:cNvGrpSpPr/>
          <p:nvPr/>
        </p:nvGrpSpPr>
        <p:grpSpPr>
          <a:xfrm rot="10800000">
            <a:off x="-145329" y="-279499"/>
            <a:ext cx="4742138" cy="494404"/>
            <a:chOff x="-398247" y="1215021"/>
            <a:chExt cx="4742138" cy="494404"/>
          </a:xfrm>
        </p:grpSpPr>
        <p:sp>
          <p:nvSpPr>
            <p:cNvPr id="1013" name="Google Shape;101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9"/>
          <p:cNvGrpSpPr/>
          <p:nvPr/>
        </p:nvGrpSpPr>
        <p:grpSpPr>
          <a:xfrm rot="10800000">
            <a:off x="-270651" y="400755"/>
            <a:ext cx="598523" cy="598523"/>
            <a:chOff x="5386955" y="3734674"/>
            <a:chExt cx="598523" cy="598523"/>
          </a:xfrm>
        </p:grpSpPr>
        <p:sp>
          <p:nvSpPr>
            <p:cNvPr id="1028" name="Google Shape;1028;p9"/>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9"/>
          <p:cNvGrpSpPr/>
          <p:nvPr/>
        </p:nvGrpSpPr>
        <p:grpSpPr>
          <a:xfrm rot="10800000">
            <a:off x="250321" y="2723109"/>
            <a:ext cx="161231" cy="340081"/>
            <a:chOff x="5962902" y="3181527"/>
            <a:chExt cx="161231" cy="340081"/>
          </a:xfrm>
        </p:grpSpPr>
        <p:sp>
          <p:nvSpPr>
            <p:cNvPr id="1065" name="Google Shape;1065;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9"/>
          <p:cNvGrpSpPr/>
          <p:nvPr/>
        </p:nvGrpSpPr>
        <p:grpSpPr>
          <a:xfrm rot="10800000">
            <a:off x="-145348" y="9776"/>
            <a:ext cx="1963003" cy="205136"/>
            <a:chOff x="7283157" y="5024390"/>
            <a:chExt cx="1963003" cy="205136"/>
          </a:xfrm>
        </p:grpSpPr>
        <p:sp>
          <p:nvSpPr>
            <p:cNvPr id="1071" name="Google Shape;1071;p9"/>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9"/>
          <p:cNvGrpSpPr/>
          <p:nvPr/>
        </p:nvGrpSpPr>
        <p:grpSpPr>
          <a:xfrm rot="10800000">
            <a:off x="8730521" y="1077536"/>
            <a:ext cx="161231" cy="340081"/>
            <a:chOff x="5962902" y="3181527"/>
            <a:chExt cx="161231" cy="340081"/>
          </a:xfrm>
        </p:grpSpPr>
        <p:sp>
          <p:nvSpPr>
            <p:cNvPr id="1086" name="Google Shape;1086;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9"/>
          <p:cNvGrpSpPr/>
          <p:nvPr/>
        </p:nvGrpSpPr>
        <p:grpSpPr>
          <a:xfrm rot="10800000">
            <a:off x="5331827" y="-288701"/>
            <a:ext cx="3811200" cy="689440"/>
            <a:chOff x="10" y="4263787"/>
            <a:chExt cx="3811200" cy="689440"/>
          </a:xfrm>
        </p:grpSpPr>
        <p:sp>
          <p:nvSpPr>
            <p:cNvPr id="1092" name="Google Shape;1092;p9"/>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05"/>
        <p:cNvGrpSpPr/>
        <p:nvPr/>
      </p:nvGrpSpPr>
      <p:grpSpPr>
        <a:xfrm>
          <a:off x="0" y="0"/>
          <a:ext cx="0" cy="0"/>
          <a:chOff x="0" y="0"/>
          <a:chExt cx="0" cy="0"/>
        </a:xfrm>
      </p:grpSpPr>
      <p:grpSp>
        <p:nvGrpSpPr>
          <p:cNvPr id="3906" name="Google Shape;3906;p32"/>
          <p:cNvGrpSpPr/>
          <p:nvPr/>
        </p:nvGrpSpPr>
        <p:grpSpPr>
          <a:xfrm flipH="1">
            <a:off x="-354794" y="-155006"/>
            <a:ext cx="4742138" cy="495843"/>
            <a:chOff x="4752071" y="-155006"/>
            <a:chExt cx="4742138" cy="495843"/>
          </a:xfrm>
        </p:grpSpPr>
        <p:grpSp>
          <p:nvGrpSpPr>
            <p:cNvPr id="3907" name="Google Shape;3907;p32"/>
            <p:cNvGrpSpPr/>
            <p:nvPr/>
          </p:nvGrpSpPr>
          <p:grpSpPr>
            <a:xfrm>
              <a:off x="4752071" y="-153567"/>
              <a:ext cx="4742138" cy="494404"/>
              <a:chOff x="-398247" y="1215021"/>
              <a:chExt cx="4742138" cy="494404"/>
            </a:xfrm>
          </p:grpSpPr>
          <p:sp>
            <p:nvSpPr>
              <p:cNvPr id="3908" name="Google Shape;3908;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32"/>
            <p:cNvGrpSpPr/>
            <p:nvPr/>
          </p:nvGrpSpPr>
          <p:grpSpPr>
            <a:xfrm>
              <a:off x="5921139" y="-155006"/>
              <a:ext cx="3441291" cy="359491"/>
              <a:chOff x="-306543" y="-155006"/>
              <a:chExt cx="3441291" cy="359491"/>
            </a:xfrm>
          </p:grpSpPr>
          <p:sp>
            <p:nvSpPr>
              <p:cNvPr id="3923" name="Google Shape;3923;p3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32"/>
          <p:cNvGrpSpPr/>
          <p:nvPr/>
        </p:nvGrpSpPr>
        <p:grpSpPr>
          <a:xfrm>
            <a:off x="1648421" y="-113627"/>
            <a:ext cx="7648762" cy="1657170"/>
            <a:chOff x="1639608" y="-113627"/>
            <a:chExt cx="7648762" cy="1657170"/>
          </a:xfrm>
        </p:grpSpPr>
        <p:sp>
          <p:nvSpPr>
            <p:cNvPr id="3938" name="Google Shape;3938;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32"/>
          <p:cNvGrpSpPr/>
          <p:nvPr/>
        </p:nvGrpSpPr>
        <p:grpSpPr>
          <a:xfrm flipH="1">
            <a:off x="4397274" y="4938371"/>
            <a:ext cx="4742138" cy="494404"/>
            <a:chOff x="-398247" y="1215021"/>
            <a:chExt cx="4742138" cy="494404"/>
          </a:xfrm>
        </p:grpSpPr>
        <p:sp>
          <p:nvSpPr>
            <p:cNvPr id="3941" name="Google Shape;3941;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flipH="1">
            <a:off x="6811440" y="4938365"/>
            <a:ext cx="1963003" cy="205136"/>
            <a:chOff x="7283157" y="5024390"/>
            <a:chExt cx="1963003" cy="205136"/>
          </a:xfrm>
        </p:grpSpPr>
        <p:sp>
          <p:nvSpPr>
            <p:cNvPr id="3956" name="Google Shape;3956;p3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2"/>
          <p:cNvGrpSpPr/>
          <p:nvPr/>
        </p:nvGrpSpPr>
        <p:grpSpPr>
          <a:xfrm flipH="1">
            <a:off x="8698919" y="1976358"/>
            <a:ext cx="598267" cy="598523"/>
            <a:chOff x="1850403" y="2555088"/>
            <a:chExt cx="598267" cy="598523"/>
          </a:xfrm>
        </p:grpSpPr>
        <p:sp>
          <p:nvSpPr>
            <p:cNvPr id="3971" name="Google Shape;3971;p3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32"/>
          <p:cNvGrpSpPr/>
          <p:nvPr/>
        </p:nvGrpSpPr>
        <p:grpSpPr>
          <a:xfrm flipH="1">
            <a:off x="263232" y="1091334"/>
            <a:ext cx="161231" cy="340081"/>
            <a:chOff x="5962902" y="3181527"/>
            <a:chExt cx="161231" cy="340081"/>
          </a:xfrm>
        </p:grpSpPr>
        <p:sp>
          <p:nvSpPr>
            <p:cNvPr id="4008" name="Google Shape;4008;p3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3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4"/>
        <p:cNvGrpSpPr/>
        <p:nvPr/>
      </p:nvGrpSpPr>
      <p:grpSpPr>
        <a:xfrm>
          <a:off x="0" y="0"/>
          <a:ext cx="0" cy="0"/>
          <a:chOff x="0" y="0"/>
          <a:chExt cx="0" cy="0"/>
        </a:xfrm>
      </p:grpSpPr>
      <p:grpSp>
        <p:nvGrpSpPr>
          <p:cNvPr id="4015" name="Google Shape;4015;p33"/>
          <p:cNvGrpSpPr/>
          <p:nvPr/>
        </p:nvGrpSpPr>
        <p:grpSpPr>
          <a:xfrm>
            <a:off x="4752071" y="-155006"/>
            <a:ext cx="4742138" cy="495843"/>
            <a:chOff x="4752071" y="-155006"/>
            <a:chExt cx="4742138" cy="495843"/>
          </a:xfrm>
        </p:grpSpPr>
        <p:grpSp>
          <p:nvGrpSpPr>
            <p:cNvPr id="4016" name="Google Shape;4016;p33"/>
            <p:cNvGrpSpPr/>
            <p:nvPr/>
          </p:nvGrpSpPr>
          <p:grpSpPr>
            <a:xfrm>
              <a:off x="4752071" y="-153567"/>
              <a:ext cx="4742138" cy="494404"/>
              <a:chOff x="-398247" y="1215021"/>
              <a:chExt cx="4742138" cy="494404"/>
            </a:xfrm>
          </p:grpSpPr>
          <p:sp>
            <p:nvSpPr>
              <p:cNvPr id="4017" name="Google Shape;4017;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3"/>
            <p:cNvGrpSpPr/>
            <p:nvPr/>
          </p:nvGrpSpPr>
          <p:grpSpPr>
            <a:xfrm>
              <a:off x="5921139" y="-155006"/>
              <a:ext cx="3441291" cy="359491"/>
              <a:chOff x="-306543" y="-155006"/>
              <a:chExt cx="3441291" cy="359491"/>
            </a:xfrm>
          </p:grpSpPr>
          <p:sp>
            <p:nvSpPr>
              <p:cNvPr id="4032" name="Google Shape;4032;p3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33"/>
          <p:cNvGrpSpPr/>
          <p:nvPr/>
        </p:nvGrpSpPr>
        <p:grpSpPr>
          <a:xfrm flipH="1">
            <a:off x="-157768" y="-113627"/>
            <a:ext cx="7648762" cy="1657170"/>
            <a:chOff x="1639608" y="-113627"/>
            <a:chExt cx="7648762" cy="1657170"/>
          </a:xfrm>
        </p:grpSpPr>
        <p:sp>
          <p:nvSpPr>
            <p:cNvPr id="4047" name="Google Shape;4047;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3"/>
          <p:cNvGrpSpPr/>
          <p:nvPr/>
        </p:nvGrpSpPr>
        <p:grpSpPr>
          <a:xfrm>
            <a:off x="3" y="4938371"/>
            <a:ext cx="4742138" cy="494404"/>
            <a:chOff x="-398247" y="1215021"/>
            <a:chExt cx="4742138" cy="494404"/>
          </a:xfrm>
        </p:grpSpPr>
        <p:sp>
          <p:nvSpPr>
            <p:cNvPr id="4050" name="Google Shape;4050;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3"/>
          <p:cNvGrpSpPr/>
          <p:nvPr/>
        </p:nvGrpSpPr>
        <p:grpSpPr>
          <a:xfrm>
            <a:off x="364972" y="4938365"/>
            <a:ext cx="1963003" cy="205136"/>
            <a:chOff x="7283157" y="5024390"/>
            <a:chExt cx="1963003" cy="205136"/>
          </a:xfrm>
        </p:grpSpPr>
        <p:sp>
          <p:nvSpPr>
            <p:cNvPr id="4065" name="Google Shape;4065;p3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33"/>
          <p:cNvGrpSpPr/>
          <p:nvPr/>
        </p:nvGrpSpPr>
        <p:grpSpPr>
          <a:xfrm>
            <a:off x="-157772" y="1976358"/>
            <a:ext cx="598267" cy="598523"/>
            <a:chOff x="1850403" y="2555088"/>
            <a:chExt cx="598267" cy="598523"/>
          </a:xfrm>
        </p:grpSpPr>
        <p:sp>
          <p:nvSpPr>
            <p:cNvPr id="4080" name="Google Shape;4080;p3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33"/>
          <p:cNvGrpSpPr/>
          <p:nvPr/>
        </p:nvGrpSpPr>
        <p:grpSpPr>
          <a:xfrm>
            <a:off x="8714952" y="1091334"/>
            <a:ext cx="161231" cy="340081"/>
            <a:chOff x="5962902" y="3181527"/>
            <a:chExt cx="161231" cy="340081"/>
          </a:xfrm>
        </p:grpSpPr>
        <p:sp>
          <p:nvSpPr>
            <p:cNvPr id="4117" name="Google Shape;4117;p3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33"/>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Poppins"/>
              <a:buChar char="●"/>
              <a:defRPr>
                <a:solidFill>
                  <a:schemeClr val="accent3"/>
                </a:solidFill>
                <a:latin typeface="Poppins"/>
                <a:ea typeface="Poppins"/>
                <a:cs typeface="Poppins"/>
                <a:sym typeface="Poppins"/>
              </a:defRPr>
            </a:lvl1pPr>
            <a:lvl2pPr marL="914400" lvl="1"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2pPr>
            <a:lvl3pPr marL="1371600" lvl="2"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3pPr>
            <a:lvl4pPr marL="1828800" lvl="3"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4pPr>
            <a:lvl5pPr marL="2286000" lvl="4"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5pPr>
            <a:lvl6pPr marL="2743200" lvl="5"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6pPr>
            <a:lvl7pPr marL="3200400" lvl="6"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7pPr>
            <a:lvl8pPr marL="3657600" lvl="7"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8pPr>
            <a:lvl9pPr marL="4114800" lvl="8" indent="-317500">
              <a:lnSpc>
                <a:spcPct val="100000"/>
              </a:lnSpc>
              <a:spcBef>
                <a:spcPts val="1600"/>
              </a:spcBef>
              <a:spcAft>
                <a:spcPts val="1600"/>
              </a:spcAft>
              <a:buClr>
                <a:schemeClr val="accent3"/>
              </a:buClr>
              <a:buSzPts val="1400"/>
              <a:buFont typeface="Poppins"/>
              <a:buChar char="■"/>
              <a:defRPr>
                <a:solidFill>
                  <a:schemeClr val="accent3"/>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8" r:id="rId4"/>
    <p:sldLayoutId id="214748367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3.jpe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cientific.net/AMM.229-231.213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37"/>
          <p:cNvSpPr txBox="1">
            <a:spLocks noGrp="1"/>
          </p:cNvSpPr>
          <p:nvPr>
            <p:ph type="ctrTitle"/>
          </p:nvPr>
        </p:nvSpPr>
        <p:spPr>
          <a:xfrm>
            <a:off x="928950" y="472244"/>
            <a:ext cx="7286100" cy="18814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200"/>
              </a:spcAft>
              <a:buNone/>
            </a:pPr>
            <a:r>
              <a:rPr lang="en-US" sz="3200"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rPr>
              <a:t>Analysis, 3D modeling and dynamic simulation of the vehicle steering system in the VIOS car.</a:t>
            </a:r>
          </a:p>
        </p:txBody>
      </p:sp>
      <p:pic>
        <p:nvPicPr>
          <p:cNvPr id="2" name="Picture 1" descr="A picture containing graphics, electric blue, screenshot, graphic design">
            <a:extLst>
              <a:ext uri="{FF2B5EF4-FFF2-40B4-BE49-F238E27FC236}">
                <a16:creationId xmlns:a16="http://schemas.microsoft.com/office/drawing/2014/main" id="{2EE4C656-2AA3-534B-22FE-DB2CBCB3DEAF}"/>
              </a:ext>
            </a:extLst>
          </p:cNvPr>
          <p:cNvPicPr>
            <a:picLocks noChangeAspect="1"/>
          </p:cNvPicPr>
          <p:nvPr/>
        </p:nvPicPr>
        <p:blipFill>
          <a:blip r:embed="rId3">
            <a:alphaModFix amt="85000"/>
          </a:blip>
          <a:stretch>
            <a:fillRect/>
          </a:stretch>
        </p:blipFill>
        <p:spPr>
          <a:xfrm>
            <a:off x="8139224" y="231914"/>
            <a:ext cx="802759" cy="807595"/>
          </a:xfrm>
          <a:prstGeom prst="rect">
            <a:avLst/>
          </a:prstGeom>
        </p:spPr>
      </p:pic>
      <p:sp>
        <p:nvSpPr>
          <p:cNvPr id="3" name="Google Shape;4154;p39">
            <a:extLst>
              <a:ext uri="{FF2B5EF4-FFF2-40B4-BE49-F238E27FC236}">
                <a16:creationId xmlns:a16="http://schemas.microsoft.com/office/drawing/2014/main" id="{B84C3CC0-7B2F-4ADA-41F1-EF5DE68C5701}"/>
              </a:ext>
            </a:extLst>
          </p:cNvPr>
          <p:cNvSpPr txBox="1">
            <a:spLocks noGrp="1"/>
          </p:cNvSpPr>
          <p:nvPr>
            <p:ph type="subTitle" idx="1"/>
          </p:nvPr>
        </p:nvSpPr>
        <p:spPr>
          <a:xfrm>
            <a:off x="928950" y="2571750"/>
            <a:ext cx="5935287" cy="1881490"/>
          </a:xfrm>
          <a:prstGeom prst="rect">
            <a:avLst/>
          </a:prstGeom>
        </p:spPr>
        <p:txBody>
          <a:bodyPr spcFirstLastPara="1" wrap="square" lIns="91425" tIns="91425" rIns="91425" bIns="91425" anchor="ctr" anchorCtr="0">
            <a:noAutofit/>
          </a:bodyPr>
          <a:lstStyle/>
          <a:p>
            <a:pPr marL="0" marR="182880" indent="0" algn="l" rtl="0" fontAlgn="ctr">
              <a:spcBef>
                <a:spcPts val="1630"/>
              </a:spcBef>
              <a:spcAft>
                <a:spcPts val="1000"/>
              </a:spcAft>
            </a:pPr>
            <a:r>
              <a:rPr lang="en-US" sz="1400" b="1" i="0" u="none" strike="noStrike" dirty="0">
                <a:effectLst/>
                <a:latin typeface="Arial" panose="020B0604020202020204" pitchFamily="34" charset="0"/>
              </a:rPr>
              <a:t>Name: Trịnh Tiến Long</a:t>
            </a:r>
          </a:p>
          <a:p>
            <a:pPr marL="0" marR="182880" indent="0" algn="l" rtl="0" fontAlgn="ctr">
              <a:spcBef>
                <a:spcPts val="1630"/>
              </a:spcBef>
              <a:spcAft>
                <a:spcPts val="1000"/>
              </a:spcAft>
            </a:pPr>
            <a:r>
              <a:rPr lang="en-US" sz="1400" b="1" i="0" u="none" strike="noStrike" dirty="0">
                <a:effectLst/>
                <a:latin typeface="Arial" panose="020B0604020202020204" pitchFamily="34" charset="0"/>
              </a:rPr>
              <a:t>ID: 1852047</a:t>
            </a:r>
          </a:p>
          <a:p>
            <a:pPr marL="0" marR="182880" indent="0" algn="l" rtl="0" fontAlgn="ctr">
              <a:spcBef>
                <a:spcPts val="1630"/>
              </a:spcBef>
              <a:spcAft>
                <a:spcPts val="1000"/>
              </a:spcAft>
            </a:pPr>
            <a:r>
              <a:rPr lang="en-US" sz="1400" b="1" dirty="0">
                <a:latin typeface="Arial" panose="020B0604020202020204" pitchFamily="34" charset="0"/>
              </a:rPr>
              <a:t>Thesis Advisor: PhD. Ngô </a:t>
            </a:r>
            <a:r>
              <a:rPr lang="en-US" sz="1400" b="1" dirty="0" err="1">
                <a:latin typeface="Arial" panose="020B0604020202020204" pitchFamily="34" charset="0"/>
              </a:rPr>
              <a:t>Đắc</a:t>
            </a:r>
            <a:r>
              <a:rPr lang="en-US" sz="1400" b="1" dirty="0">
                <a:latin typeface="Arial" panose="020B0604020202020204" pitchFamily="34" charset="0"/>
              </a:rPr>
              <a:t> </a:t>
            </a:r>
            <a:r>
              <a:rPr lang="en-US" sz="1400" b="1" dirty="0" err="1">
                <a:latin typeface="Arial" panose="020B0604020202020204" pitchFamily="34" charset="0"/>
              </a:rPr>
              <a:t>Việt</a:t>
            </a:r>
            <a:endParaRPr lang="en-US" sz="1400" b="1" dirty="0">
              <a:latin typeface="Arial" panose="020B0604020202020204" pitchFamily="34" charset="0"/>
            </a:endParaRPr>
          </a:p>
          <a:p>
            <a:pPr marL="0" marR="182880" indent="0" algn="l" rtl="0" fontAlgn="ctr">
              <a:spcBef>
                <a:spcPts val="1630"/>
              </a:spcBef>
              <a:spcAft>
                <a:spcPts val="1000"/>
              </a:spcAft>
            </a:pPr>
            <a:r>
              <a:rPr lang="en-US" sz="1400" b="1" i="0" u="none" strike="noStrike" dirty="0">
                <a:effectLst/>
                <a:latin typeface="Arial" panose="020B0604020202020204" pitchFamily="34" charset="0"/>
              </a:rPr>
              <a:t>	          </a:t>
            </a:r>
            <a:r>
              <a:rPr lang="en-US" sz="1400" b="1" i="0" u="none" strike="noStrike" dirty="0" err="1">
                <a:effectLst/>
                <a:latin typeface="Arial" panose="020B0604020202020204" pitchFamily="34" charset="0"/>
              </a:rPr>
              <a:t>Ph.D</a:t>
            </a:r>
            <a:r>
              <a:rPr lang="en-US" sz="1400" b="1" i="0" u="none" strike="noStrike" dirty="0">
                <a:effectLst/>
                <a:latin typeface="Arial" panose="020B0604020202020204" pitchFamily="34" charset="0"/>
              </a:rPr>
              <a:t> </a:t>
            </a:r>
            <a:r>
              <a:rPr lang="en-US" sz="1400" b="1" i="0" u="none" strike="noStrike" dirty="0" err="1">
                <a:effectLst/>
                <a:latin typeface="Arial" panose="020B0604020202020204" pitchFamily="34" charset="0"/>
              </a:rPr>
              <a:t>Trần</a:t>
            </a:r>
            <a:r>
              <a:rPr lang="en-US" sz="1400" b="1" i="0" u="none" strike="noStrike" dirty="0">
                <a:effectLst/>
                <a:latin typeface="Arial" panose="020B0604020202020204" pitchFamily="34" charset="0"/>
              </a:rPr>
              <a:t> </a:t>
            </a:r>
            <a:r>
              <a:rPr lang="en-US" sz="1400" b="1" i="0" u="none" strike="noStrike" dirty="0" err="1">
                <a:effectLst/>
                <a:latin typeface="Arial" panose="020B0604020202020204" pitchFamily="34" charset="0"/>
              </a:rPr>
              <a:t>Đăng</a:t>
            </a:r>
            <a:r>
              <a:rPr lang="en-US" sz="1400" b="1" i="0" u="none" strike="noStrike" dirty="0">
                <a:effectLst/>
                <a:latin typeface="Arial" panose="020B0604020202020204" pitchFamily="34" charset="0"/>
              </a:rPr>
              <a:t>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6" name="Picture 5">
            <a:extLst>
              <a:ext uri="{FF2B5EF4-FFF2-40B4-BE49-F238E27FC236}">
                <a16:creationId xmlns:a16="http://schemas.microsoft.com/office/drawing/2014/main" id="{2C57C1BA-4D76-198C-856D-50ABC982B2B1}"/>
              </a:ext>
            </a:extLst>
          </p:cNvPr>
          <p:cNvPicPr>
            <a:picLocks noChangeAspect="1"/>
          </p:cNvPicPr>
          <p:nvPr/>
        </p:nvPicPr>
        <p:blipFill>
          <a:blip r:embed="rId4"/>
          <a:stretch>
            <a:fillRect/>
          </a:stretch>
        </p:blipFill>
        <p:spPr>
          <a:xfrm>
            <a:off x="2048767" y="833490"/>
            <a:ext cx="5184371" cy="3888278"/>
          </a:xfrm>
          <a:prstGeom prst="rect">
            <a:avLst/>
          </a:prstGeom>
        </p:spPr>
      </p:pic>
    </p:spTree>
    <p:extLst>
      <p:ext uri="{BB962C8B-B14F-4D97-AF65-F5344CB8AC3E}">
        <p14:creationId xmlns:p14="http://schemas.microsoft.com/office/powerpoint/2010/main" val="411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4" name="Group 3">
            <a:extLst>
              <a:ext uri="{FF2B5EF4-FFF2-40B4-BE49-F238E27FC236}">
                <a16:creationId xmlns:a16="http://schemas.microsoft.com/office/drawing/2014/main" id="{C9EDF2B4-8A4F-95F3-8218-595D91C2D83D}"/>
              </a:ext>
            </a:extLst>
          </p:cNvPr>
          <p:cNvGrpSpPr/>
          <p:nvPr/>
        </p:nvGrpSpPr>
        <p:grpSpPr>
          <a:xfrm>
            <a:off x="413085" y="1562780"/>
            <a:ext cx="4158915" cy="2977650"/>
            <a:chOff x="0" y="0"/>
            <a:chExt cx="5943600" cy="3948735"/>
          </a:xfrm>
        </p:grpSpPr>
        <p:pic>
          <p:nvPicPr>
            <p:cNvPr id="5" name="Picture 4" descr="A picture containing metalware&#10;&#10;Description automatically generated">
              <a:extLst>
                <a:ext uri="{FF2B5EF4-FFF2-40B4-BE49-F238E27FC236}">
                  <a16:creationId xmlns:a16="http://schemas.microsoft.com/office/drawing/2014/main" id="{8BA2D8D8-CD35-E18E-2845-488CB1A5C324}"/>
                </a:ext>
              </a:extLst>
            </p:cNvPr>
            <p:cNvPicPr>
              <a:picLocks noChangeAspect="1"/>
            </p:cNvPicPr>
            <p:nvPr/>
          </p:nvPicPr>
          <p:blipFill>
            <a:blip r:embed="rId4"/>
            <a:stretch>
              <a:fillRect/>
            </a:stretch>
          </p:blipFill>
          <p:spPr>
            <a:xfrm>
              <a:off x="0" y="0"/>
              <a:ext cx="5943600" cy="3523615"/>
            </a:xfrm>
            <a:prstGeom prst="rect">
              <a:avLst/>
            </a:prstGeom>
          </p:spPr>
        </p:pic>
        <p:sp>
          <p:nvSpPr>
            <p:cNvPr id="6" name="Text Box 1">
              <a:extLst>
                <a:ext uri="{FF2B5EF4-FFF2-40B4-BE49-F238E27FC236}">
                  <a16:creationId xmlns:a16="http://schemas.microsoft.com/office/drawing/2014/main" id="{E324EE51-FF92-4505-B3ED-67E8D998592B}"/>
                </a:ext>
              </a:extLst>
            </p:cNvPr>
            <p:cNvSpPr txBox="1"/>
            <p:nvPr/>
          </p:nvSpPr>
          <p:spPr>
            <a:xfrm>
              <a:off x="0" y="3581400"/>
              <a:ext cx="5943600" cy="36733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Rack</a:t>
              </a:r>
            </a:p>
          </p:txBody>
        </p:sp>
      </p:grpSp>
      <p:grpSp>
        <p:nvGrpSpPr>
          <p:cNvPr id="7" name="Group 6">
            <a:extLst>
              <a:ext uri="{FF2B5EF4-FFF2-40B4-BE49-F238E27FC236}">
                <a16:creationId xmlns:a16="http://schemas.microsoft.com/office/drawing/2014/main" id="{5A6765E8-D26B-96E3-E6BE-782D3BA2D140}"/>
              </a:ext>
            </a:extLst>
          </p:cNvPr>
          <p:cNvGrpSpPr/>
          <p:nvPr/>
        </p:nvGrpSpPr>
        <p:grpSpPr>
          <a:xfrm>
            <a:off x="4958011" y="1616824"/>
            <a:ext cx="3565513" cy="2923606"/>
            <a:chOff x="0" y="122189"/>
            <a:chExt cx="3262544" cy="2631310"/>
          </a:xfrm>
        </p:grpSpPr>
        <p:pic>
          <p:nvPicPr>
            <p:cNvPr id="8" name="Picture 7" descr="A picture containing gear, metalware&#10;&#10;Description automatically generated">
              <a:extLst>
                <a:ext uri="{FF2B5EF4-FFF2-40B4-BE49-F238E27FC236}">
                  <a16:creationId xmlns:a16="http://schemas.microsoft.com/office/drawing/2014/main" id="{C429B3CE-AAF3-2524-8511-08A32109A839}"/>
                </a:ext>
              </a:extLst>
            </p:cNvPr>
            <p:cNvPicPr>
              <a:picLocks noChangeAspect="1"/>
            </p:cNvPicPr>
            <p:nvPr/>
          </p:nvPicPr>
          <p:blipFill>
            <a:blip r:embed="rId5"/>
            <a:stretch>
              <a:fillRect/>
            </a:stretch>
          </p:blipFill>
          <p:spPr>
            <a:xfrm>
              <a:off x="166284" y="122189"/>
              <a:ext cx="3096260" cy="2419350"/>
            </a:xfrm>
            <a:prstGeom prst="rect">
              <a:avLst/>
            </a:prstGeom>
          </p:spPr>
        </p:pic>
        <p:sp>
          <p:nvSpPr>
            <p:cNvPr id="10" name="Text Box 1">
              <a:extLst>
                <a:ext uri="{FF2B5EF4-FFF2-40B4-BE49-F238E27FC236}">
                  <a16:creationId xmlns:a16="http://schemas.microsoft.com/office/drawing/2014/main" id="{57D35572-DAA1-AA54-0B7B-04F788CC2A0F}"/>
                </a:ext>
              </a:extLst>
            </p:cNvPr>
            <p:cNvSpPr txBox="1"/>
            <p:nvPr/>
          </p:nvSpPr>
          <p:spPr>
            <a:xfrm>
              <a:off x="0" y="2476500"/>
              <a:ext cx="309626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Pinion</a:t>
              </a:r>
            </a:p>
          </p:txBody>
        </p:sp>
      </p:grpSp>
      <p:sp>
        <p:nvSpPr>
          <p:cNvPr id="3" name="TextBox 2">
            <a:extLst>
              <a:ext uri="{FF2B5EF4-FFF2-40B4-BE49-F238E27FC236}">
                <a16:creationId xmlns:a16="http://schemas.microsoft.com/office/drawing/2014/main" id="{B800B732-F48D-E761-5ACC-B264D3186E66}"/>
              </a:ext>
            </a:extLst>
          </p:cNvPr>
          <p:cNvSpPr txBox="1"/>
          <p:nvPr/>
        </p:nvSpPr>
        <p:spPr>
          <a:xfrm>
            <a:off x="779345" y="685656"/>
            <a:ext cx="4053917" cy="369332"/>
          </a:xfrm>
          <a:prstGeom prst="rect">
            <a:avLst/>
          </a:prstGeom>
          <a:noFill/>
        </p:spPr>
        <p:txBody>
          <a:bodyPr wrap="square" rtlCol="0">
            <a:spAutoFit/>
          </a:bodyPr>
          <a:lstStyle/>
          <a:p>
            <a:r>
              <a:rPr lang="en-US" sz="1800" dirty="0">
                <a:latin typeface="+mn-lt"/>
              </a:rPr>
              <a:t>2) Design of component:</a:t>
            </a:r>
          </a:p>
        </p:txBody>
      </p:sp>
    </p:spTree>
    <p:extLst>
      <p:ext uri="{BB962C8B-B14F-4D97-AF65-F5344CB8AC3E}">
        <p14:creationId xmlns:p14="http://schemas.microsoft.com/office/powerpoint/2010/main" val="362518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14" name="Group 13">
            <a:extLst>
              <a:ext uri="{FF2B5EF4-FFF2-40B4-BE49-F238E27FC236}">
                <a16:creationId xmlns:a16="http://schemas.microsoft.com/office/drawing/2014/main" id="{8D7DD006-A251-54F5-DD28-E9F1C387B3FB}"/>
              </a:ext>
            </a:extLst>
          </p:cNvPr>
          <p:cNvGrpSpPr/>
          <p:nvPr/>
        </p:nvGrpSpPr>
        <p:grpSpPr>
          <a:xfrm>
            <a:off x="629672" y="1771456"/>
            <a:ext cx="3244850" cy="2575699"/>
            <a:chOff x="0" y="0"/>
            <a:chExt cx="3244850" cy="2575699"/>
          </a:xfrm>
        </p:grpSpPr>
        <p:pic>
          <p:nvPicPr>
            <p:cNvPr id="18" name="Picture 17" descr="A picture containing circle, tool&#10;&#10;Description automatically generated">
              <a:extLst>
                <a:ext uri="{FF2B5EF4-FFF2-40B4-BE49-F238E27FC236}">
                  <a16:creationId xmlns:a16="http://schemas.microsoft.com/office/drawing/2014/main" id="{6E2D4E85-9487-0F61-B5B5-493FB438197C}"/>
                </a:ext>
              </a:extLst>
            </p:cNvPr>
            <p:cNvPicPr>
              <a:picLocks noChangeAspect="1"/>
            </p:cNvPicPr>
            <p:nvPr/>
          </p:nvPicPr>
          <p:blipFill>
            <a:blip r:embed="rId4"/>
            <a:stretch>
              <a:fillRect/>
            </a:stretch>
          </p:blipFill>
          <p:spPr>
            <a:xfrm>
              <a:off x="603250" y="0"/>
              <a:ext cx="1892300" cy="2054860"/>
            </a:xfrm>
            <a:prstGeom prst="rect">
              <a:avLst/>
            </a:prstGeom>
          </p:spPr>
        </p:pic>
        <p:sp>
          <p:nvSpPr>
            <p:cNvPr id="19" name="Text Box 1">
              <a:extLst>
                <a:ext uri="{FF2B5EF4-FFF2-40B4-BE49-F238E27FC236}">
                  <a16:creationId xmlns:a16="http://schemas.microsoft.com/office/drawing/2014/main" id="{54CBFB49-389A-83F3-FE2A-C3C2C8ADB0B9}"/>
                </a:ext>
              </a:extLst>
            </p:cNvPr>
            <p:cNvSpPr txBox="1"/>
            <p:nvPr/>
          </p:nvSpPr>
          <p:spPr>
            <a:xfrm>
              <a:off x="0" y="2298700"/>
              <a:ext cx="324485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Tie rod</a:t>
              </a:r>
            </a:p>
          </p:txBody>
        </p:sp>
      </p:grpSp>
      <p:grpSp>
        <p:nvGrpSpPr>
          <p:cNvPr id="15" name="Group 14">
            <a:extLst>
              <a:ext uri="{FF2B5EF4-FFF2-40B4-BE49-F238E27FC236}">
                <a16:creationId xmlns:a16="http://schemas.microsoft.com/office/drawing/2014/main" id="{34AF5D09-2A15-9995-79F5-E3976A711724}"/>
              </a:ext>
            </a:extLst>
          </p:cNvPr>
          <p:cNvGrpSpPr/>
          <p:nvPr/>
        </p:nvGrpSpPr>
        <p:grpSpPr>
          <a:xfrm>
            <a:off x="4279275" y="2159331"/>
            <a:ext cx="4145280" cy="1807349"/>
            <a:chOff x="0" y="0"/>
            <a:chExt cx="4145280" cy="1807349"/>
          </a:xfrm>
        </p:grpSpPr>
        <p:pic>
          <p:nvPicPr>
            <p:cNvPr id="16" name="Picture 15" descr="A picture containing circle&#10;&#10;Description automatically generated">
              <a:extLst>
                <a:ext uri="{FF2B5EF4-FFF2-40B4-BE49-F238E27FC236}">
                  <a16:creationId xmlns:a16="http://schemas.microsoft.com/office/drawing/2014/main" id="{08F3B664-6430-AA4A-82FE-14CDE4EB3C2D}"/>
                </a:ext>
              </a:extLst>
            </p:cNvPr>
            <p:cNvPicPr>
              <a:picLocks noChangeAspect="1"/>
            </p:cNvPicPr>
            <p:nvPr/>
          </p:nvPicPr>
          <p:blipFill>
            <a:blip r:embed="rId5"/>
            <a:stretch>
              <a:fillRect/>
            </a:stretch>
          </p:blipFill>
          <p:spPr>
            <a:xfrm>
              <a:off x="292100" y="0"/>
              <a:ext cx="3411855" cy="1377315"/>
            </a:xfrm>
            <a:prstGeom prst="rect">
              <a:avLst/>
            </a:prstGeom>
          </p:spPr>
        </p:pic>
        <p:sp>
          <p:nvSpPr>
            <p:cNvPr id="17" name="Text Box 1">
              <a:extLst>
                <a:ext uri="{FF2B5EF4-FFF2-40B4-BE49-F238E27FC236}">
                  <a16:creationId xmlns:a16="http://schemas.microsoft.com/office/drawing/2014/main" id="{F6755B29-1218-92D6-809A-B83D32229B4E}"/>
                </a:ext>
              </a:extLst>
            </p:cNvPr>
            <p:cNvSpPr txBox="1"/>
            <p:nvPr/>
          </p:nvSpPr>
          <p:spPr>
            <a:xfrm>
              <a:off x="0" y="1530350"/>
              <a:ext cx="414528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Steering Linkage</a:t>
              </a:r>
            </a:p>
          </p:txBody>
        </p:sp>
      </p:grpSp>
      <p:sp>
        <p:nvSpPr>
          <p:cNvPr id="3" name="TextBox 2">
            <a:extLst>
              <a:ext uri="{FF2B5EF4-FFF2-40B4-BE49-F238E27FC236}">
                <a16:creationId xmlns:a16="http://schemas.microsoft.com/office/drawing/2014/main" id="{5B204F41-E393-AADB-C3A3-FBCB9DDA74D8}"/>
              </a:ext>
            </a:extLst>
          </p:cNvPr>
          <p:cNvSpPr txBox="1"/>
          <p:nvPr/>
        </p:nvSpPr>
        <p:spPr>
          <a:xfrm>
            <a:off x="779345" y="685656"/>
            <a:ext cx="4053917" cy="369332"/>
          </a:xfrm>
          <a:prstGeom prst="rect">
            <a:avLst/>
          </a:prstGeom>
          <a:noFill/>
        </p:spPr>
        <p:txBody>
          <a:bodyPr wrap="square" rtlCol="0">
            <a:spAutoFit/>
          </a:bodyPr>
          <a:lstStyle/>
          <a:p>
            <a:r>
              <a:rPr lang="en-US" sz="1800" dirty="0">
                <a:latin typeface="+mn-lt"/>
              </a:rPr>
              <a:t>2) Design of component:</a:t>
            </a:r>
          </a:p>
        </p:txBody>
      </p:sp>
    </p:spTree>
    <p:extLst>
      <p:ext uri="{BB962C8B-B14F-4D97-AF65-F5344CB8AC3E}">
        <p14:creationId xmlns:p14="http://schemas.microsoft.com/office/powerpoint/2010/main" val="137666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br>
              <a:rPr lang="en-US" sz="2800" dirty="0">
                <a:latin typeface="+mn-lt"/>
                <a:cs typeface="Times New Roman" panose="02020603050405020304" pitchFamily="18" charset="0"/>
              </a:rPr>
            </a:br>
            <a:endParaRPr lang="en-US" sz="2800" dirty="0">
              <a:latin typeface="+mn-lt"/>
              <a:cs typeface="Times New Roman" panose="02020603050405020304" pitchFamily="18" charset="0"/>
            </a:endParaRP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3" name="Picture 2" descr="A picture containing graphics, electric blue, screenshot, graphic design">
            <a:extLst>
              <a:ext uri="{FF2B5EF4-FFF2-40B4-BE49-F238E27FC236}">
                <a16:creationId xmlns:a16="http://schemas.microsoft.com/office/drawing/2014/main" id="{9006DF06-A7A8-F6AC-E4C5-0F4C9158BBE6}"/>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5" name="Picture 4">
            <a:extLst>
              <a:ext uri="{FF2B5EF4-FFF2-40B4-BE49-F238E27FC236}">
                <a16:creationId xmlns:a16="http://schemas.microsoft.com/office/drawing/2014/main" id="{8EA15FE9-D891-4591-C978-9D5D64460C50}"/>
              </a:ext>
            </a:extLst>
          </p:cNvPr>
          <p:cNvPicPr>
            <a:picLocks noChangeAspect="1"/>
          </p:cNvPicPr>
          <p:nvPr/>
        </p:nvPicPr>
        <p:blipFill rotWithShape="1">
          <a:blip r:embed="rId4"/>
          <a:srcRect t="1351"/>
          <a:stretch/>
        </p:blipFill>
        <p:spPr>
          <a:xfrm>
            <a:off x="1022118" y="730790"/>
            <a:ext cx="6449786" cy="3929865"/>
          </a:xfrm>
          <a:prstGeom prst="rect">
            <a:avLst/>
          </a:prstGeom>
        </p:spPr>
      </p:pic>
      <p:sp>
        <p:nvSpPr>
          <p:cNvPr id="6" name="TextBox 5">
            <a:extLst>
              <a:ext uri="{FF2B5EF4-FFF2-40B4-BE49-F238E27FC236}">
                <a16:creationId xmlns:a16="http://schemas.microsoft.com/office/drawing/2014/main" id="{0646206E-C6AD-6099-52AF-733824E74F15}"/>
              </a:ext>
            </a:extLst>
          </p:cNvPr>
          <p:cNvSpPr txBox="1"/>
          <p:nvPr/>
        </p:nvSpPr>
        <p:spPr>
          <a:xfrm>
            <a:off x="958251" y="4573381"/>
            <a:ext cx="7057445" cy="369332"/>
          </a:xfrm>
          <a:prstGeom prst="rect">
            <a:avLst/>
          </a:prstGeom>
          <a:noFill/>
        </p:spPr>
        <p:txBody>
          <a:bodyPr wrap="square" rtlCol="0">
            <a:spAutoFit/>
          </a:bodyPr>
          <a:lstStyle/>
          <a:p>
            <a:pPr algn="ctr"/>
            <a:r>
              <a:rPr lang="en-US" sz="1800" dirty="0">
                <a:latin typeface="+mn-lt"/>
              </a:rPr>
              <a:t>Figure : Process V model</a:t>
            </a:r>
          </a:p>
        </p:txBody>
      </p:sp>
    </p:spTree>
    <p:extLst>
      <p:ext uri="{BB962C8B-B14F-4D97-AF65-F5344CB8AC3E}">
        <p14:creationId xmlns:p14="http://schemas.microsoft.com/office/powerpoint/2010/main" val="118127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7" name="Picture 6" descr="A diagram of a machine&#10;&#10;Description automatically generated with low confidence">
            <a:extLst>
              <a:ext uri="{FF2B5EF4-FFF2-40B4-BE49-F238E27FC236}">
                <a16:creationId xmlns:a16="http://schemas.microsoft.com/office/drawing/2014/main" id="{DBE813D4-D2FC-F2FF-EEB5-69498B1ACDC7}"/>
              </a:ext>
            </a:extLst>
          </p:cNvPr>
          <p:cNvPicPr>
            <a:picLocks noChangeAspect="1"/>
          </p:cNvPicPr>
          <p:nvPr/>
        </p:nvPicPr>
        <p:blipFill>
          <a:blip r:embed="rId4"/>
          <a:stretch>
            <a:fillRect/>
          </a:stretch>
        </p:blipFill>
        <p:spPr>
          <a:xfrm>
            <a:off x="1360928" y="780299"/>
            <a:ext cx="6282517" cy="3547132"/>
          </a:xfrm>
          <a:prstGeom prst="rect">
            <a:avLst/>
          </a:prstGeom>
        </p:spPr>
      </p:pic>
      <p:sp>
        <p:nvSpPr>
          <p:cNvPr id="3" name="TextBox 2">
            <a:extLst>
              <a:ext uri="{FF2B5EF4-FFF2-40B4-BE49-F238E27FC236}">
                <a16:creationId xmlns:a16="http://schemas.microsoft.com/office/drawing/2014/main" id="{4221B626-73E4-30CB-0DC3-B91FA4BDF8C5}"/>
              </a:ext>
            </a:extLst>
          </p:cNvPr>
          <p:cNvSpPr txBox="1"/>
          <p:nvPr/>
        </p:nvSpPr>
        <p:spPr>
          <a:xfrm>
            <a:off x="2083777" y="4376940"/>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Complete model</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7814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3" name="Picture 2" descr="A diagram of a complete model&#10;&#10;Description automatically generated with medium confidence">
            <a:extLst>
              <a:ext uri="{FF2B5EF4-FFF2-40B4-BE49-F238E27FC236}">
                <a16:creationId xmlns:a16="http://schemas.microsoft.com/office/drawing/2014/main" id="{E628A87F-8165-CC9D-7A0E-FEF1785A56C7}"/>
              </a:ext>
            </a:extLst>
          </p:cNvPr>
          <p:cNvPicPr>
            <a:picLocks noChangeAspect="1"/>
          </p:cNvPicPr>
          <p:nvPr/>
        </p:nvPicPr>
        <p:blipFill>
          <a:blip r:embed="rId4"/>
          <a:stretch>
            <a:fillRect/>
          </a:stretch>
        </p:blipFill>
        <p:spPr>
          <a:xfrm>
            <a:off x="852965" y="1315220"/>
            <a:ext cx="7438069" cy="2523086"/>
          </a:xfrm>
          <a:prstGeom prst="rect">
            <a:avLst/>
          </a:prstGeom>
        </p:spPr>
      </p:pic>
      <p:sp>
        <p:nvSpPr>
          <p:cNvPr id="4" name="TextBox 3">
            <a:extLst>
              <a:ext uri="{FF2B5EF4-FFF2-40B4-BE49-F238E27FC236}">
                <a16:creationId xmlns:a16="http://schemas.microsoft.com/office/drawing/2014/main" id="{30AEB272-B840-2935-7B1A-44450543FDF3}"/>
              </a:ext>
            </a:extLst>
          </p:cNvPr>
          <p:cNvSpPr txBox="1"/>
          <p:nvPr/>
        </p:nvSpPr>
        <p:spPr>
          <a:xfrm>
            <a:off x="2083776" y="3836503"/>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a:t>
            </a:r>
            <a:r>
              <a:rPr lang="en-US" sz="1800" i="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Operation Flow</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38887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5" name="Picture 4" descr="A picture containing wheel, auto part, tire, handcart&#10;&#10;Description automatically generated">
            <a:extLst>
              <a:ext uri="{FF2B5EF4-FFF2-40B4-BE49-F238E27FC236}">
                <a16:creationId xmlns:a16="http://schemas.microsoft.com/office/drawing/2014/main" id="{D16F9D56-E6C4-8977-F391-C1BC5D42DB9A}"/>
              </a:ext>
            </a:extLst>
          </p:cNvPr>
          <p:cNvPicPr>
            <a:picLocks noChangeAspect="1"/>
          </p:cNvPicPr>
          <p:nvPr/>
        </p:nvPicPr>
        <p:blipFill>
          <a:blip r:embed="rId4"/>
          <a:stretch>
            <a:fillRect/>
          </a:stretch>
        </p:blipFill>
        <p:spPr>
          <a:xfrm>
            <a:off x="1241742" y="926465"/>
            <a:ext cx="6660515" cy="3290570"/>
          </a:xfrm>
          <a:prstGeom prst="rect">
            <a:avLst/>
          </a:prstGeom>
        </p:spPr>
      </p:pic>
    </p:spTree>
    <p:extLst>
      <p:ext uri="{BB962C8B-B14F-4D97-AF65-F5344CB8AC3E}">
        <p14:creationId xmlns:p14="http://schemas.microsoft.com/office/powerpoint/2010/main" val="3462383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descr="A picture containing text, screenshot, font, line&#10;&#10;Description automatically generated">
            <a:extLst>
              <a:ext uri="{FF2B5EF4-FFF2-40B4-BE49-F238E27FC236}">
                <a16:creationId xmlns:a16="http://schemas.microsoft.com/office/drawing/2014/main" id="{3E7B673F-57D4-F9DF-0273-0BC474577D1A}"/>
              </a:ext>
            </a:extLst>
          </p:cNvPr>
          <p:cNvPicPr>
            <a:picLocks noChangeAspect="1"/>
          </p:cNvPicPr>
          <p:nvPr/>
        </p:nvPicPr>
        <p:blipFill>
          <a:blip r:embed="rId4"/>
          <a:stretch>
            <a:fillRect/>
          </a:stretch>
        </p:blipFill>
        <p:spPr>
          <a:xfrm>
            <a:off x="801006" y="1274426"/>
            <a:ext cx="7541987" cy="2358444"/>
          </a:xfrm>
          <a:prstGeom prst="rect">
            <a:avLst/>
          </a:prstGeom>
        </p:spPr>
      </p:pic>
      <p:sp>
        <p:nvSpPr>
          <p:cNvPr id="3" name="TextBox 2">
            <a:extLst>
              <a:ext uri="{FF2B5EF4-FFF2-40B4-BE49-F238E27FC236}">
                <a16:creationId xmlns:a16="http://schemas.microsoft.com/office/drawing/2014/main" id="{78183C4D-8FFB-C326-E334-DB4AAFE13BC1}"/>
              </a:ext>
            </a:extLst>
          </p:cNvPr>
          <p:cNvSpPr txBox="1"/>
          <p:nvPr/>
        </p:nvSpPr>
        <p:spPr>
          <a:xfrm>
            <a:off x="2083776" y="3836503"/>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Operation Flow</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865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3" name="Picture 2" descr="A picture containing text, screenshot, diagram, font&#10;&#10;Description automatically generated">
            <a:extLst>
              <a:ext uri="{FF2B5EF4-FFF2-40B4-BE49-F238E27FC236}">
                <a16:creationId xmlns:a16="http://schemas.microsoft.com/office/drawing/2014/main" id="{67725DB3-46B5-B19A-685C-A2B4B85324C7}"/>
              </a:ext>
            </a:extLst>
          </p:cNvPr>
          <p:cNvPicPr>
            <a:picLocks noChangeAspect="1"/>
          </p:cNvPicPr>
          <p:nvPr/>
        </p:nvPicPr>
        <p:blipFill rotWithShape="1">
          <a:blip r:embed="rId4"/>
          <a:srcRect b="9309"/>
          <a:stretch/>
        </p:blipFill>
        <p:spPr>
          <a:xfrm>
            <a:off x="2228532" y="1319213"/>
            <a:ext cx="4686935" cy="2271885"/>
          </a:xfrm>
          <a:prstGeom prst="rect">
            <a:avLst/>
          </a:prstGeom>
        </p:spPr>
      </p:pic>
      <p:sp>
        <p:nvSpPr>
          <p:cNvPr id="4" name="TextBox 3">
            <a:extLst>
              <a:ext uri="{FF2B5EF4-FFF2-40B4-BE49-F238E27FC236}">
                <a16:creationId xmlns:a16="http://schemas.microsoft.com/office/drawing/2014/main" id="{A76F0B60-4DB6-EB1F-9B39-63DF469A5595}"/>
              </a:ext>
            </a:extLst>
          </p:cNvPr>
          <p:cNvSpPr txBox="1"/>
          <p:nvPr/>
        </p:nvSpPr>
        <p:spPr>
          <a:xfrm>
            <a:off x="2083776" y="3806196"/>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Total resistance torque</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877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descr="A diagram of a remote control&#10;&#10;Description automatically generated with low confidence">
            <a:extLst>
              <a:ext uri="{FF2B5EF4-FFF2-40B4-BE49-F238E27FC236}">
                <a16:creationId xmlns:a16="http://schemas.microsoft.com/office/drawing/2014/main" id="{DE1C5BA7-F97B-E0B2-925F-A985D99949D7}"/>
              </a:ext>
            </a:extLst>
          </p:cNvPr>
          <p:cNvPicPr>
            <a:picLocks noChangeAspect="1"/>
          </p:cNvPicPr>
          <p:nvPr/>
        </p:nvPicPr>
        <p:blipFill>
          <a:blip r:embed="rId4"/>
          <a:stretch>
            <a:fillRect/>
          </a:stretch>
        </p:blipFill>
        <p:spPr>
          <a:xfrm>
            <a:off x="1829343" y="1546159"/>
            <a:ext cx="5180512" cy="2471997"/>
          </a:xfrm>
          <a:prstGeom prst="rect">
            <a:avLst/>
          </a:prstGeom>
        </p:spPr>
      </p:pic>
      <p:sp>
        <p:nvSpPr>
          <p:cNvPr id="3" name="TextBox 2">
            <a:extLst>
              <a:ext uri="{FF2B5EF4-FFF2-40B4-BE49-F238E27FC236}">
                <a16:creationId xmlns:a16="http://schemas.microsoft.com/office/drawing/2014/main" id="{9E65BE09-6112-370E-72FF-03C8D75522C1}"/>
              </a:ext>
            </a:extLst>
          </p:cNvPr>
          <p:cNvSpPr txBox="1"/>
          <p:nvPr/>
        </p:nvSpPr>
        <p:spPr>
          <a:xfrm>
            <a:off x="2083777" y="4071524"/>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Vehicle Body 3DOF Dual Track</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2345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2"/>
        <p:cNvGrpSpPr/>
        <p:nvPr/>
      </p:nvGrpSpPr>
      <p:grpSpPr>
        <a:xfrm>
          <a:off x="0" y="0"/>
          <a:ext cx="0" cy="0"/>
          <a:chOff x="0" y="0"/>
          <a:chExt cx="0" cy="0"/>
        </a:xfrm>
      </p:grpSpPr>
      <p:pic>
        <p:nvPicPr>
          <p:cNvPr id="2" name="Picture 1" descr="A picture containing graphics, electric blue, screenshot, graphic design">
            <a:extLst>
              <a:ext uri="{FF2B5EF4-FFF2-40B4-BE49-F238E27FC236}">
                <a16:creationId xmlns:a16="http://schemas.microsoft.com/office/drawing/2014/main" id="{2EE4C656-2AA3-534B-22FE-DB2CBCB3DEAF}"/>
              </a:ext>
            </a:extLst>
          </p:cNvPr>
          <p:cNvPicPr>
            <a:picLocks noChangeAspect="1"/>
          </p:cNvPicPr>
          <p:nvPr/>
        </p:nvPicPr>
        <p:blipFill>
          <a:blip r:embed="rId4">
            <a:alphaModFix amt="85000"/>
          </a:blip>
          <a:stretch>
            <a:fillRect/>
          </a:stretch>
        </p:blipFill>
        <p:spPr>
          <a:xfrm>
            <a:off x="8139224" y="231914"/>
            <a:ext cx="802759" cy="807595"/>
          </a:xfrm>
          <a:prstGeom prst="rect">
            <a:avLst/>
          </a:prstGeom>
        </p:spPr>
      </p:pic>
      <p:sp>
        <p:nvSpPr>
          <p:cNvPr id="4" name="Title 3">
            <a:extLst>
              <a:ext uri="{FF2B5EF4-FFF2-40B4-BE49-F238E27FC236}">
                <a16:creationId xmlns:a16="http://schemas.microsoft.com/office/drawing/2014/main" id="{087ABA78-92B0-8017-849F-EF2FB4A45B9E}"/>
              </a:ext>
            </a:extLst>
          </p:cNvPr>
          <p:cNvSpPr>
            <a:spLocks noGrp="1"/>
          </p:cNvSpPr>
          <p:nvPr>
            <p:ph type="ctrTitle"/>
          </p:nvPr>
        </p:nvSpPr>
        <p:spPr>
          <a:xfrm>
            <a:off x="-168163" y="406575"/>
            <a:ext cx="3834361" cy="412978"/>
          </a:xfrm>
        </p:spPr>
        <p:txBody>
          <a:bodyPr/>
          <a:lstStyle/>
          <a:p>
            <a:pPr>
              <a:tabLst>
                <a:tab pos="1973263" algn="l"/>
              </a:tabLst>
            </a:pPr>
            <a:r>
              <a:rPr lang="en-US" sz="3000" dirty="0">
                <a:solidFill>
                  <a:schemeClr val="tx1"/>
                </a:solidFill>
                <a:latin typeface="+mn-lt"/>
                <a:cs typeface="Times New Roman" panose="02020603050405020304" pitchFamily="18" charset="0"/>
              </a:rPr>
              <a:t>Content Layout</a:t>
            </a:r>
            <a:r>
              <a:rPr lang="en-US" sz="3000" dirty="0">
                <a:latin typeface="Times New Roman" panose="02020603050405020304" pitchFamily="18" charset="0"/>
                <a:cs typeface="Times New Roman" panose="02020603050405020304" pitchFamily="18" charset="0"/>
              </a:rPr>
              <a:t>:</a:t>
            </a:r>
          </a:p>
        </p:txBody>
      </p:sp>
      <p:sp>
        <p:nvSpPr>
          <p:cNvPr id="3" name="Google Shape;4154;p39">
            <a:extLst>
              <a:ext uri="{FF2B5EF4-FFF2-40B4-BE49-F238E27FC236}">
                <a16:creationId xmlns:a16="http://schemas.microsoft.com/office/drawing/2014/main" id="{3F6D9D4D-4F5C-E86A-1971-E7ED2B17DAD6}"/>
              </a:ext>
            </a:extLst>
          </p:cNvPr>
          <p:cNvSpPr txBox="1">
            <a:spLocks noGrp="1"/>
          </p:cNvSpPr>
          <p:nvPr>
            <p:ph type="subTitle" idx="1"/>
          </p:nvPr>
        </p:nvSpPr>
        <p:spPr>
          <a:xfrm>
            <a:off x="1446415" y="856211"/>
            <a:ext cx="5935287" cy="3674225"/>
          </a:xfrm>
          <a:prstGeom prst="rect">
            <a:avLst/>
          </a:prstGeom>
        </p:spPr>
        <p:txBody>
          <a:bodyPr spcFirstLastPara="1" wrap="square" lIns="91425" tIns="91425" rIns="91425" bIns="91425" anchor="ctr" anchorCtr="0">
            <a:noAutofit/>
          </a:bodyPr>
          <a:lstStyle/>
          <a:p>
            <a:pPr marL="400050" marR="182880" indent="-400050" algn="l" rtl="0" fontAlgn="ctr">
              <a:spcBef>
                <a:spcPts val="1630"/>
              </a:spcBef>
              <a:spcAft>
                <a:spcPts val="1000"/>
              </a:spcAft>
              <a:buFont typeface="+mj-lt"/>
              <a:buAutoNum type="romanUcPeriod"/>
            </a:pPr>
            <a:r>
              <a:rPr lang="en-US" sz="1800" b="1" i="0" u="none" strike="noStrike" dirty="0">
                <a:solidFill>
                  <a:srgbClr val="000000"/>
                </a:solidFill>
                <a:effectLst/>
                <a:latin typeface="+mj-lt"/>
                <a:ea typeface="Calibri" panose="020F0502020204030204" pitchFamily="34" charset="0"/>
                <a:cs typeface="Times New Roman" panose="02020603050405020304" pitchFamily="18" charset="0"/>
              </a:rPr>
              <a:t>Introduction</a:t>
            </a:r>
            <a:endParaRPr lang="en-US" sz="1800" b="1" dirty="0">
              <a:latin typeface="+mj-lt"/>
              <a:ea typeface="Calibri" panose="020F0502020204030204" pitchFamily="34" charset="0"/>
            </a:endParaRPr>
          </a:p>
          <a:p>
            <a:pPr marL="400050" marR="182880" indent="-400050" algn="l" rtl="0" fontAlgn="ctr">
              <a:spcBef>
                <a:spcPts val="1630"/>
              </a:spcBef>
              <a:spcAft>
                <a:spcPts val="1000"/>
              </a:spcAft>
              <a:buFont typeface="+mj-lt"/>
              <a:buAutoNum type="romanUcPeriod"/>
            </a:pPr>
            <a:r>
              <a:rPr lang="en-US" sz="1800" b="1" i="0" u="none" strike="noStrike" dirty="0">
                <a:solidFill>
                  <a:srgbClr val="000000"/>
                </a:solidFill>
                <a:effectLst/>
                <a:latin typeface="+mj-lt"/>
                <a:ea typeface="Calibri" panose="020F0502020204030204" pitchFamily="34" charset="0"/>
                <a:cs typeface="Times New Roman" panose="02020603050405020304" pitchFamily="18" charset="0"/>
              </a:rPr>
              <a:t>Theorical basics</a:t>
            </a:r>
            <a:endParaRPr lang="en-US" sz="1800" b="1" dirty="0">
              <a:latin typeface="+mj-lt"/>
              <a:ea typeface="Calibri" panose="020F0502020204030204" pitchFamily="34" charset="0"/>
            </a:endParaRPr>
          </a:p>
          <a:p>
            <a:pPr marL="400050" marR="182880" indent="-400050" algn="l" rtl="0" fontAlgn="ctr">
              <a:spcBef>
                <a:spcPts val="1630"/>
              </a:spcBef>
              <a:spcAft>
                <a:spcPts val="1000"/>
              </a:spcAft>
              <a:buFont typeface="+mj-lt"/>
              <a:buAutoNum type="romanUcPeriod"/>
            </a:pPr>
            <a:r>
              <a:rPr lang="en-US" sz="1800" b="1" i="0" u="none" strike="noStrike" dirty="0">
                <a:solidFill>
                  <a:srgbClr val="000000"/>
                </a:solidFill>
                <a:effectLst/>
                <a:latin typeface="+mj-lt"/>
                <a:ea typeface="Calibri" panose="020F0502020204030204" pitchFamily="34" charset="0"/>
                <a:cs typeface="Times New Roman" panose="02020603050405020304" pitchFamily="18" charset="0"/>
              </a:rPr>
              <a:t>Parameter of model</a:t>
            </a:r>
          </a:p>
          <a:p>
            <a:pPr marL="400050" marR="182880" indent="-400050" algn="l" rtl="0" fontAlgn="ctr">
              <a:spcBef>
                <a:spcPts val="1630"/>
              </a:spcBef>
              <a:spcAft>
                <a:spcPts val="1000"/>
              </a:spcAft>
              <a:buFont typeface="+mj-lt"/>
              <a:buAutoNum type="romanUcPeriod"/>
            </a:pPr>
            <a:r>
              <a:rPr lang="en-US" sz="1800" b="1" dirty="0">
                <a:solidFill>
                  <a:srgbClr val="000000"/>
                </a:solidFill>
                <a:latin typeface="+mj-lt"/>
                <a:ea typeface="Calibri" panose="020F0502020204030204" pitchFamily="34" charset="0"/>
                <a:cs typeface="Times New Roman" panose="02020603050405020304" pitchFamily="18" charset="0"/>
              </a:rPr>
              <a:t>Implementation Process</a:t>
            </a:r>
          </a:p>
          <a:p>
            <a:pPr marL="400050" marR="182880" indent="-400050" algn="l" rtl="0" fontAlgn="ctr">
              <a:spcBef>
                <a:spcPts val="1630"/>
              </a:spcBef>
              <a:spcAft>
                <a:spcPts val="1000"/>
              </a:spcAft>
              <a:buFont typeface="+mj-lt"/>
              <a:buAutoNum type="romanUcPeriod"/>
            </a:pPr>
            <a:r>
              <a:rPr lang="en-US" sz="1800" b="1" dirty="0">
                <a:solidFill>
                  <a:srgbClr val="000000"/>
                </a:solidFill>
                <a:latin typeface="+mj-lt"/>
                <a:ea typeface="Calibri" panose="020F0502020204030204" pitchFamily="34" charset="0"/>
                <a:cs typeface="Times New Roman" panose="02020603050405020304" pitchFamily="18" charset="0"/>
              </a:rPr>
              <a:t>Result and discussion </a:t>
            </a:r>
            <a:endParaRPr lang="en-US" sz="1800" b="1" dirty="0">
              <a:latin typeface="+mj-lt"/>
              <a:ea typeface="Calibri" panose="020F0502020204030204" pitchFamily="34" charset="0"/>
            </a:endParaRPr>
          </a:p>
          <a:p>
            <a:pPr marL="400050" marR="182880" indent="-400050" algn="l" rtl="0" fontAlgn="ctr">
              <a:spcBef>
                <a:spcPts val="1630"/>
              </a:spcBef>
              <a:spcAft>
                <a:spcPts val="1000"/>
              </a:spcAft>
              <a:buFont typeface="+mj-lt"/>
              <a:buAutoNum type="romanUcPeriod"/>
            </a:pPr>
            <a:r>
              <a:rPr lang="en-US" sz="1800" b="1" i="0" u="none" strike="noStrike" dirty="0">
                <a:solidFill>
                  <a:srgbClr val="000000"/>
                </a:solidFill>
                <a:effectLst/>
                <a:latin typeface="+mj-lt"/>
                <a:ea typeface="Calibri" panose="020F0502020204030204" pitchFamily="34" charset="0"/>
                <a:cs typeface="Times New Roman" panose="02020603050405020304" pitchFamily="18" charset="0"/>
              </a:rPr>
              <a:t>Conclusion and future work</a:t>
            </a:r>
            <a:endParaRPr lang="en-US" sz="1800" b="1" i="0" u="none" strike="noStrike" dirty="0">
              <a:effectLst/>
              <a:latin typeface="+mj-lt"/>
            </a:endParaRPr>
          </a:p>
        </p:txBody>
      </p:sp>
    </p:spTree>
    <p:extLst>
      <p:ext uri="{BB962C8B-B14F-4D97-AF65-F5344CB8AC3E}">
        <p14:creationId xmlns:p14="http://schemas.microsoft.com/office/powerpoint/2010/main" val="709722871"/>
      </p:ext>
    </p:extLst>
  </p:cSld>
  <p:clrMapOvr>
    <a:overrideClrMapping bg1="lt1" tx1="dk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5120055" y="1697998"/>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5120054" y="1581997"/>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3782940" y="1646278"/>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4490717" y="2678290"/>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4440202" y="2419350"/>
            <a:ext cx="405183" cy="383855"/>
          </a:xfrm>
          <a:prstGeom prst="rect">
            <a:avLst/>
          </a:prstGeom>
          <a:solidFill>
            <a:schemeClr val="bg1"/>
          </a:solidFill>
        </p:spPr>
        <p:txBody>
          <a:bodyPr wrap="square" rtlCol="0">
            <a:spAutoFit/>
          </a:bodyPr>
          <a:lstStyle/>
          <a:p>
            <a:endParaRPr lang="en-US" dirty="0"/>
          </a:p>
        </p:txBody>
      </p:sp>
      <p:sp>
        <p:nvSpPr>
          <p:cNvPr id="4" name="Oval 3">
            <a:extLst>
              <a:ext uri="{FF2B5EF4-FFF2-40B4-BE49-F238E27FC236}">
                <a16:creationId xmlns:a16="http://schemas.microsoft.com/office/drawing/2014/main" id="{9EDDC827-01F0-443B-CEE4-0E0ED08A7E6A}"/>
              </a:ext>
            </a:extLst>
          </p:cNvPr>
          <p:cNvSpPr/>
          <p:nvPr/>
        </p:nvSpPr>
        <p:spPr>
          <a:xfrm>
            <a:off x="4299440" y="1033263"/>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1km/h</a:t>
            </a:r>
          </a:p>
        </p:txBody>
      </p:sp>
      <p:sp>
        <p:nvSpPr>
          <p:cNvPr id="5" name="Oval 4">
            <a:extLst>
              <a:ext uri="{FF2B5EF4-FFF2-40B4-BE49-F238E27FC236}">
                <a16:creationId xmlns:a16="http://schemas.microsoft.com/office/drawing/2014/main" id="{25D8311E-05EA-7DD4-3C67-208697740C2E}"/>
              </a:ext>
            </a:extLst>
          </p:cNvPr>
          <p:cNvSpPr/>
          <p:nvPr/>
        </p:nvSpPr>
        <p:spPr>
          <a:xfrm>
            <a:off x="4299440" y="2438508"/>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5km/h</a:t>
            </a:r>
          </a:p>
        </p:txBody>
      </p:sp>
      <p:sp>
        <p:nvSpPr>
          <p:cNvPr id="6" name="Oval 5">
            <a:extLst>
              <a:ext uri="{FF2B5EF4-FFF2-40B4-BE49-F238E27FC236}">
                <a16:creationId xmlns:a16="http://schemas.microsoft.com/office/drawing/2014/main" id="{3D32818B-8FA1-515E-AC6B-E165AC99125B}"/>
              </a:ext>
            </a:extLst>
          </p:cNvPr>
          <p:cNvSpPr/>
          <p:nvPr/>
        </p:nvSpPr>
        <p:spPr>
          <a:xfrm>
            <a:off x="3744297" y="3826119"/>
            <a:ext cx="2751513"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Lane-changing scenario</a:t>
            </a:r>
          </a:p>
        </p:txBody>
      </p:sp>
      <p:sp>
        <p:nvSpPr>
          <p:cNvPr id="7" name="TextBox 6">
            <a:extLst>
              <a:ext uri="{FF2B5EF4-FFF2-40B4-BE49-F238E27FC236}">
                <a16:creationId xmlns:a16="http://schemas.microsoft.com/office/drawing/2014/main" id="{DE5E76A9-23DB-1FBD-33E5-924206BE6666}"/>
              </a:ext>
            </a:extLst>
          </p:cNvPr>
          <p:cNvSpPr txBox="1"/>
          <p:nvPr/>
        </p:nvSpPr>
        <p:spPr>
          <a:xfrm>
            <a:off x="351693" y="2188517"/>
            <a:ext cx="233289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Test cases</a:t>
            </a:r>
          </a:p>
        </p:txBody>
      </p:sp>
      <p:cxnSp>
        <p:nvCxnSpPr>
          <p:cNvPr id="10" name="Straight Arrow Connector 9">
            <a:extLst>
              <a:ext uri="{FF2B5EF4-FFF2-40B4-BE49-F238E27FC236}">
                <a16:creationId xmlns:a16="http://schemas.microsoft.com/office/drawing/2014/main" id="{4BB9B970-CA51-0DFF-1863-9E26A7C06481}"/>
              </a:ext>
            </a:extLst>
          </p:cNvPr>
          <p:cNvCxnSpPr>
            <a:stCxn id="7" idx="3"/>
            <a:endCxn id="5" idx="2"/>
          </p:cNvCxnSpPr>
          <p:nvPr/>
        </p:nvCxnSpPr>
        <p:spPr>
          <a:xfrm>
            <a:off x="2684585" y="2419350"/>
            <a:ext cx="1614855" cy="44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925B3C-B2AD-063D-31A8-6C7B464418B2}"/>
              </a:ext>
            </a:extLst>
          </p:cNvPr>
          <p:cNvCxnSpPr>
            <a:stCxn id="7" idx="3"/>
            <a:endCxn id="4" idx="2"/>
          </p:cNvCxnSpPr>
          <p:nvPr/>
        </p:nvCxnSpPr>
        <p:spPr>
          <a:xfrm flipV="1">
            <a:off x="2684585" y="1461519"/>
            <a:ext cx="1614855" cy="957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509C19-64C0-5E4F-CF01-111DFDACC33A}"/>
              </a:ext>
            </a:extLst>
          </p:cNvPr>
          <p:cNvCxnSpPr>
            <a:cxnSpLocks/>
            <a:stCxn id="7" idx="3"/>
            <a:endCxn id="6" idx="2"/>
          </p:cNvCxnSpPr>
          <p:nvPr/>
        </p:nvCxnSpPr>
        <p:spPr>
          <a:xfrm>
            <a:off x="2684585" y="2419350"/>
            <a:ext cx="1059712" cy="183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graphics, electric blue, screenshot, graphic design">
            <a:extLst>
              <a:ext uri="{FF2B5EF4-FFF2-40B4-BE49-F238E27FC236}">
                <a16:creationId xmlns:a16="http://schemas.microsoft.com/office/drawing/2014/main" id="{771EBFE0-681F-3BB6-BDBB-DA1B1368B0F7}"/>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8" name="Oval 7">
            <a:extLst>
              <a:ext uri="{FF2B5EF4-FFF2-40B4-BE49-F238E27FC236}">
                <a16:creationId xmlns:a16="http://schemas.microsoft.com/office/drawing/2014/main" id="{4756A616-3381-C81F-676E-FE5E7EF32992}"/>
              </a:ext>
            </a:extLst>
          </p:cNvPr>
          <p:cNvSpPr/>
          <p:nvPr/>
        </p:nvSpPr>
        <p:spPr>
          <a:xfrm>
            <a:off x="6919546" y="1562838"/>
            <a:ext cx="1799492" cy="1353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Compare to real vehicle testing</a:t>
            </a:r>
          </a:p>
        </p:txBody>
      </p:sp>
      <p:cxnSp>
        <p:nvCxnSpPr>
          <p:cNvPr id="18" name="Straight Arrow Connector 17">
            <a:extLst>
              <a:ext uri="{FF2B5EF4-FFF2-40B4-BE49-F238E27FC236}">
                <a16:creationId xmlns:a16="http://schemas.microsoft.com/office/drawing/2014/main" id="{F255E146-9AE7-7BDC-180D-849F57667097}"/>
              </a:ext>
            </a:extLst>
          </p:cNvPr>
          <p:cNvCxnSpPr>
            <a:cxnSpLocks/>
            <a:stCxn id="4" idx="6"/>
            <a:endCxn id="8" idx="2"/>
          </p:cNvCxnSpPr>
          <p:nvPr/>
        </p:nvCxnSpPr>
        <p:spPr>
          <a:xfrm>
            <a:off x="6098932" y="1461519"/>
            <a:ext cx="820614" cy="77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AD01CF-AB94-014D-6946-572535F06BC7}"/>
              </a:ext>
            </a:extLst>
          </p:cNvPr>
          <p:cNvCxnSpPr>
            <a:cxnSpLocks/>
            <a:stCxn id="5" idx="6"/>
            <a:endCxn id="8" idx="2"/>
          </p:cNvCxnSpPr>
          <p:nvPr/>
        </p:nvCxnSpPr>
        <p:spPr>
          <a:xfrm flipV="1">
            <a:off x="6098932" y="2239345"/>
            <a:ext cx="820614" cy="62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3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pic>
        <p:nvPicPr>
          <p:cNvPr id="17" name="Picture 16" descr="A picture containing graphics, electric blue, screenshot, graphic design">
            <a:extLst>
              <a:ext uri="{FF2B5EF4-FFF2-40B4-BE49-F238E27FC236}">
                <a16:creationId xmlns:a16="http://schemas.microsoft.com/office/drawing/2014/main" id="{771EBFE0-681F-3BB6-BDBB-DA1B1368B0F7}"/>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3" name="Group 2">
            <a:extLst>
              <a:ext uri="{FF2B5EF4-FFF2-40B4-BE49-F238E27FC236}">
                <a16:creationId xmlns:a16="http://schemas.microsoft.com/office/drawing/2014/main" id="{2DECC156-A691-642E-489C-8AAFC6585462}"/>
              </a:ext>
            </a:extLst>
          </p:cNvPr>
          <p:cNvGrpSpPr/>
          <p:nvPr/>
        </p:nvGrpSpPr>
        <p:grpSpPr>
          <a:xfrm>
            <a:off x="2131118" y="1079558"/>
            <a:ext cx="4881764" cy="3197999"/>
            <a:chOff x="0" y="53975"/>
            <a:chExt cx="4881764" cy="3197999"/>
          </a:xfrm>
        </p:grpSpPr>
        <p:pic>
          <p:nvPicPr>
            <p:cNvPr id="11" name="Picture 10">
              <a:extLst>
                <a:ext uri="{FF2B5EF4-FFF2-40B4-BE49-F238E27FC236}">
                  <a16:creationId xmlns:a16="http://schemas.microsoft.com/office/drawing/2014/main" id="{C171F321-C718-60BA-F851-444303D64F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814" y="53975"/>
              <a:ext cx="4806950" cy="2921000"/>
            </a:xfrm>
            <a:prstGeom prst="rect">
              <a:avLst/>
            </a:prstGeom>
            <a:noFill/>
            <a:ln>
              <a:noFill/>
            </a:ln>
          </p:spPr>
        </p:pic>
        <p:sp>
          <p:nvSpPr>
            <p:cNvPr id="12" name="Text Box 1">
              <a:extLst>
                <a:ext uri="{FF2B5EF4-FFF2-40B4-BE49-F238E27FC236}">
                  <a16:creationId xmlns:a16="http://schemas.microsoft.com/office/drawing/2014/main" id="{435BFD52-7EE6-E49F-6CF3-4A43D1B0F5A7}"/>
                </a:ext>
              </a:extLst>
            </p:cNvPr>
            <p:cNvSpPr txBox="1"/>
            <p:nvPr/>
          </p:nvSpPr>
          <p:spPr>
            <a:xfrm>
              <a:off x="0" y="2974975"/>
              <a:ext cx="480695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 Real Vehicle Testing</a:t>
              </a:r>
            </a:p>
          </p:txBody>
        </p:sp>
      </p:grpSp>
    </p:spTree>
    <p:extLst>
      <p:ext uri="{BB962C8B-B14F-4D97-AF65-F5344CB8AC3E}">
        <p14:creationId xmlns:p14="http://schemas.microsoft.com/office/powerpoint/2010/main" val="2481476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Implementation process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74427ECA-FD65-87B6-8F16-7EB1655DCBC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aphicFrame>
        <p:nvGraphicFramePr>
          <p:cNvPr id="3" name="Table 2">
            <a:extLst>
              <a:ext uri="{FF2B5EF4-FFF2-40B4-BE49-F238E27FC236}">
                <a16:creationId xmlns:a16="http://schemas.microsoft.com/office/drawing/2014/main" id="{F4C3CF71-81DE-BA70-BB82-3938C4A2AF37}"/>
              </a:ext>
            </a:extLst>
          </p:cNvPr>
          <p:cNvGraphicFramePr>
            <a:graphicFrameLocks noGrp="1"/>
          </p:cNvGraphicFramePr>
          <p:nvPr>
            <p:extLst>
              <p:ext uri="{D42A27DB-BD31-4B8C-83A1-F6EECF244321}">
                <p14:modId xmlns:p14="http://schemas.microsoft.com/office/powerpoint/2010/main" val="661839759"/>
              </p:ext>
            </p:extLst>
          </p:nvPr>
        </p:nvGraphicFramePr>
        <p:xfrm>
          <a:off x="1179195" y="1279583"/>
          <a:ext cx="6559954" cy="2934972"/>
        </p:xfrm>
        <a:graphic>
          <a:graphicData uri="http://schemas.openxmlformats.org/drawingml/2006/table">
            <a:tbl>
              <a:tblPr firstRow="1" firstCol="1" bandRow="1">
                <a:tableStyleId>{AF866CA0-5A63-4313-B1CB-B4C14BFE680E}</a:tableStyleId>
              </a:tblPr>
              <a:tblGrid>
                <a:gridCol w="3367392">
                  <a:extLst>
                    <a:ext uri="{9D8B030D-6E8A-4147-A177-3AD203B41FA5}">
                      <a16:colId xmlns:a16="http://schemas.microsoft.com/office/drawing/2014/main" val="3853215806"/>
                    </a:ext>
                  </a:extLst>
                </a:gridCol>
                <a:gridCol w="3192562">
                  <a:extLst>
                    <a:ext uri="{9D8B030D-6E8A-4147-A177-3AD203B41FA5}">
                      <a16:colId xmlns:a16="http://schemas.microsoft.com/office/drawing/2014/main" val="3848790437"/>
                    </a:ext>
                  </a:extLst>
                </a:gridCol>
              </a:tblGrid>
              <a:tr h="733743">
                <a:tc>
                  <a:txBody>
                    <a:bodyPr/>
                    <a:lstStyle/>
                    <a:p>
                      <a:pPr algn="ctr">
                        <a:lnSpc>
                          <a:spcPct val="150000"/>
                        </a:lnSpc>
                        <a:spcAft>
                          <a:spcPts val="0"/>
                        </a:spcAft>
                      </a:pPr>
                      <a:r>
                        <a:rPr lang="en-US" sz="1800" b="1" dirty="0">
                          <a:effectLst/>
                        </a:rPr>
                        <a:t>Parameters</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b="1" dirty="0">
                          <a:effectLst/>
                        </a:rPr>
                        <a:t>Value</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5412012"/>
                  </a:ext>
                </a:extLst>
              </a:tr>
              <a:tr h="733743">
                <a:tc>
                  <a:txBody>
                    <a:bodyPr/>
                    <a:lstStyle/>
                    <a:p>
                      <a:pPr algn="ctr">
                        <a:lnSpc>
                          <a:spcPct val="150000"/>
                        </a:lnSpc>
                        <a:spcAft>
                          <a:spcPts val="0"/>
                        </a:spcAft>
                      </a:pPr>
                      <a:r>
                        <a:rPr lang="en-US" sz="1800" dirty="0">
                          <a:effectLst/>
                        </a:rPr>
                        <a:t>Vehicle mass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dirty="0">
                          <a:effectLst/>
                        </a:rPr>
                        <a:t>1520kg (full load)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4325138"/>
                  </a:ext>
                </a:extLst>
              </a:tr>
              <a:tr h="733743">
                <a:tc>
                  <a:txBody>
                    <a:bodyPr/>
                    <a:lstStyle/>
                    <a:p>
                      <a:pPr algn="ctr">
                        <a:lnSpc>
                          <a:spcPct val="150000"/>
                        </a:lnSpc>
                        <a:spcAft>
                          <a:spcPts val="0"/>
                        </a:spcAft>
                      </a:pPr>
                      <a:r>
                        <a:rPr lang="en-US" sz="1800">
                          <a:effectLst/>
                        </a:rPr>
                        <a:t>Caster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dirty="0">
                          <a:effectLst/>
                        </a:rPr>
                        <a:t>5 degree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013425"/>
                  </a:ext>
                </a:extLst>
              </a:tr>
              <a:tr h="733743">
                <a:tc>
                  <a:txBody>
                    <a:bodyPr/>
                    <a:lstStyle/>
                    <a:p>
                      <a:pPr algn="ctr">
                        <a:lnSpc>
                          <a:spcPct val="150000"/>
                        </a:lnSpc>
                        <a:spcAft>
                          <a:spcPts val="0"/>
                        </a:spcAft>
                      </a:pPr>
                      <a:r>
                        <a:rPr lang="en-US" sz="1800">
                          <a:effectLst/>
                        </a:rPr>
                        <a:t>Camber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dirty="0">
                          <a:effectLst/>
                        </a:rPr>
                        <a:t>9 degree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0483166"/>
                  </a:ext>
                </a:extLst>
              </a:tr>
            </a:tbl>
          </a:graphicData>
        </a:graphic>
      </p:graphicFrame>
      <p:sp>
        <p:nvSpPr>
          <p:cNvPr id="5" name="TextBox 4">
            <a:extLst>
              <a:ext uri="{FF2B5EF4-FFF2-40B4-BE49-F238E27FC236}">
                <a16:creationId xmlns:a16="http://schemas.microsoft.com/office/drawing/2014/main" id="{F3F68516-7B24-8907-8A2A-7691631C02B1}"/>
              </a:ext>
            </a:extLst>
          </p:cNvPr>
          <p:cNvSpPr txBox="1"/>
          <p:nvPr/>
        </p:nvSpPr>
        <p:spPr>
          <a:xfrm>
            <a:off x="1121209" y="826687"/>
            <a:ext cx="3209722" cy="369332"/>
          </a:xfrm>
          <a:prstGeom prst="rect">
            <a:avLst/>
          </a:prstGeom>
          <a:noFill/>
        </p:spPr>
        <p:txBody>
          <a:bodyPr wrap="square" rtlCol="0">
            <a:spAutoFit/>
          </a:bodyPr>
          <a:lstStyle/>
          <a:p>
            <a:r>
              <a:rPr lang="en-US" sz="1800" dirty="0">
                <a:latin typeface="+mn-lt"/>
              </a:rPr>
              <a:t>Parameter table:</a:t>
            </a:r>
          </a:p>
        </p:txBody>
      </p:sp>
    </p:spTree>
    <p:extLst>
      <p:ext uri="{BB962C8B-B14F-4D97-AF65-F5344CB8AC3E}">
        <p14:creationId xmlns:p14="http://schemas.microsoft.com/office/powerpoint/2010/main" val="225887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9" name="Picture 18" descr="A picture containing graphics, electric blue, screenshot, graphic design">
            <a:extLst>
              <a:ext uri="{FF2B5EF4-FFF2-40B4-BE49-F238E27FC236}">
                <a16:creationId xmlns:a16="http://schemas.microsoft.com/office/drawing/2014/main" id="{2BE4CEFF-8D83-B33A-26AC-F73497DF4C9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E4786700-C55B-433A-1609-D753AF4A2FB1}"/>
              </a:ext>
            </a:extLst>
          </p:cNvPr>
          <p:cNvPicPr>
            <a:picLocks noChangeAspect="1"/>
          </p:cNvPicPr>
          <p:nvPr/>
        </p:nvPicPr>
        <p:blipFill>
          <a:blip r:embed="rId4"/>
          <a:stretch>
            <a:fillRect/>
          </a:stretch>
        </p:blipFill>
        <p:spPr>
          <a:xfrm>
            <a:off x="4419600" y="864870"/>
            <a:ext cx="4547870" cy="3413760"/>
          </a:xfrm>
          <a:prstGeom prst="rect">
            <a:avLst/>
          </a:prstGeom>
        </p:spPr>
      </p:pic>
      <p:sp>
        <p:nvSpPr>
          <p:cNvPr id="6" name="Oval 5">
            <a:extLst>
              <a:ext uri="{FF2B5EF4-FFF2-40B4-BE49-F238E27FC236}">
                <a16:creationId xmlns:a16="http://schemas.microsoft.com/office/drawing/2014/main" id="{5CE04FC7-E73C-116B-F225-6A2AF00401BB}"/>
              </a:ext>
            </a:extLst>
          </p:cNvPr>
          <p:cNvSpPr/>
          <p:nvPr/>
        </p:nvSpPr>
        <p:spPr>
          <a:xfrm>
            <a:off x="3672254" y="4278909"/>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1km/h</a:t>
            </a:r>
          </a:p>
        </p:txBody>
      </p:sp>
      <p:grpSp>
        <p:nvGrpSpPr>
          <p:cNvPr id="10" name="Group 9">
            <a:extLst>
              <a:ext uri="{FF2B5EF4-FFF2-40B4-BE49-F238E27FC236}">
                <a16:creationId xmlns:a16="http://schemas.microsoft.com/office/drawing/2014/main" id="{A7F656B4-68BF-17EB-0974-52536EB2AE93}"/>
              </a:ext>
            </a:extLst>
          </p:cNvPr>
          <p:cNvGrpSpPr/>
          <p:nvPr/>
        </p:nvGrpSpPr>
        <p:grpSpPr>
          <a:xfrm>
            <a:off x="426167" y="653228"/>
            <a:ext cx="3993795" cy="3589848"/>
            <a:chOff x="426167" y="653228"/>
            <a:chExt cx="3993795" cy="3589848"/>
          </a:xfrm>
        </p:grpSpPr>
        <p:pic>
          <p:nvPicPr>
            <p:cNvPr id="3" name="Picture 2">
              <a:extLst>
                <a:ext uri="{FF2B5EF4-FFF2-40B4-BE49-F238E27FC236}">
                  <a16:creationId xmlns:a16="http://schemas.microsoft.com/office/drawing/2014/main" id="{700DB37B-0B03-6CA0-0286-E2F94EBD3F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167" y="653228"/>
              <a:ext cx="3993795" cy="3589848"/>
            </a:xfrm>
            <a:prstGeom prst="rect">
              <a:avLst/>
            </a:prstGeom>
            <a:noFill/>
            <a:ln>
              <a:noFill/>
            </a:ln>
          </p:spPr>
        </p:pic>
        <p:cxnSp>
          <p:nvCxnSpPr>
            <p:cNvPr id="7" name="Straight Connector 6">
              <a:extLst>
                <a:ext uri="{FF2B5EF4-FFF2-40B4-BE49-F238E27FC236}">
                  <a16:creationId xmlns:a16="http://schemas.microsoft.com/office/drawing/2014/main" id="{8E43C39A-FC74-18EC-75BB-5B7F8B91F881}"/>
                </a:ext>
              </a:extLst>
            </p:cNvPr>
            <p:cNvCxnSpPr>
              <a:cxnSpLocks/>
            </p:cNvCxnSpPr>
            <p:nvPr/>
          </p:nvCxnSpPr>
          <p:spPr>
            <a:xfrm>
              <a:off x="2487316" y="1557444"/>
              <a:ext cx="0" cy="78358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399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9" name="Picture 18" descr="A picture containing graphics, electric blue, screenshot, graphic design">
            <a:extLst>
              <a:ext uri="{FF2B5EF4-FFF2-40B4-BE49-F238E27FC236}">
                <a16:creationId xmlns:a16="http://schemas.microsoft.com/office/drawing/2014/main" id="{2BE4CEFF-8D83-B33A-26AC-F73497DF4C9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6" name="Picture 5">
            <a:extLst>
              <a:ext uri="{FF2B5EF4-FFF2-40B4-BE49-F238E27FC236}">
                <a16:creationId xmlns:a16="http://schemas.microsoft.com/office/drawing/2014/main" id="{10D1BAEA-487F-FBDE-5B71-ADCA4EDA15D2}"/>
              </a:ext>
            </a:extLst>
          </p:cNvPr>
          <p:cNvPicPr>
            <a:picLocks noChangeAspect="1"/>
          </p:cNvPicPr>
          <p:nvPr/>
        </p:nvPicPr>
        <p:blipFill>
          <a:blip r:embed="rId4"/>
          <a:stretch>
            <a:fillRect/>
          </a:stretch>
        </p:blipFill>
        <p:spPr>
          <a:xfrm>
            <a:off x="4223215" y="890971"/>
            <a:ext cx="4738370" cy="3498215"/>
          </a:xfrm>
          <a:prstGeom prst="rect">
            <a:avLst/>
          </a:prstGeom>
        </p:spPr>
      </p:pic>
      <p:grpSp>
        <p:nvGrpSpPr>
          <p:cNvPr id="8" name="Group 7">
            <a:extLst>
              <a:ext uri="{FF2B5EF4-FFF2-40B4-BE49-F238E27FC236}">
                <a16:creationId xmlns:a16="http://schemas.microsoft.com/office/drawing/2014/main" id="{C680D26B-E000-77BA-2629-CC054D8F7EC1}"/>
              </a:ext>
            </a:extLst>
          </p:cNvPr>
          <p:cNvGrpSpPr/>
          <p:nvPr/>
        </p:nvGrpSpPr>
        <p:grpSpPr>
          <a:xfrm>
            <a:off x="351693" y="849435"/>
            <a:ext cx="4068269" cy="3581285"/>
            <a:chOff x="351693" y="849435"/>
            <a:chExt cx="4068269" cy="3581285"/>
          </a:xfrm>
        </p:grpSpPr>
        <p:pic>
          <p:nvPicPr>
            <p:cNvPr id="5" name="Picture 4">
              <a:extLst>
                <a:ext uri="{FF2B5EF4-FFF2-40B4-BE49-F238E27FC236}">
                  <a16:creationId xmlns:a16="http://schemas.microsoft.com/office/drawing/2014/main" id="{44204803-9BC7-6494-28CE-226BA65CAB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693" y="849435"/>
              <a:ext cx="3957191" cy="3581285"/>
            </a:xfrm>
            <a:prstGeom prst="rect">
              <a:avLst/>
            </a:prstGeom>
            <a:noFill/>
            <a:ln>
              <a:noFill/>
            </a:ln>
          </p:spPr>
        </p:pic>
        <p:pic>
          <p:nvPicPr>
            <p:cNvPr id="4" name="Picture 3">
              <a:extLst>
                <a:ext uri="{FF2B5EF4-FFF2-40B4-BE49-F238E27FC236}">
                  <a16:creationId xmlns:a16="http://schemas.microsoft.com/office/drawing/2014/main" id="{01FFA85D-91F6-42D3-3A13-1D7FF9B08579}"/>
                </a:ext>
              </a:extLst>
            </p:cNvPr>
            <p:cNvPicPr>
              <a:picLocks noChangeAspect="1"/>
            </p:cNvPicPr>
            <p:nvPr/>
          </p:nvPicPr>
          <p:blipFill rotWithShape="1">
            <a:blip r:embed="rId6">
              <a:extLst>
                <a:ext uri="{28A0092B-C50C-407E-A947-70E740481C1C}">
                  <a14:useLocalDpi xmlns:a14="http://schemas.microsoft.com/office/drawing/2010/main" val="0"/>
                </a:ext>
              </a:extLst>
            </a:blip>
            <a:srcRect t="94343"/>
            <a:stretch/>
          </p:blipFill>
          <p:spPr bwMode="auto">
            <a:xfrm>
              <a:off x="426167" y="4123114"/>
              <a:ext cx="3993795" cy="203091"/>
            </a:xfrm>
            <a:prstGeom prst="rect">
              <a:avLst/>
            </a:prstGeom>
            <a:noFill/>
            <a:ln>
              <a:noFill/>
            </a:ln>
          </p:spPr>
        </p:pic>
      </p:grpSp>
      <p:sp>
        <p:nvSpPr>
          <p:cNvPr id="3" name="Oval 2">
            <a:extLst>
              <a:ext uri="{FF2B5EF4-FFF2-40B4-BE49-F238E27FC236}">
                <a16:creationId xmlns:a16="http://schemas.microsoft.com/office/drawing/2014/main" id="{AB5E2906-FDF0-BCA0-AF8D-A663621A5302}"/>
              </a:ext>
            </a:extLst>
          </p:cNvPr>
          <p:cNvSpPr/>
          <p:nvPr/>
        </p:nvSpPr>
        <p:spPr>
          <a:xfrm>
            <a:off x="3564269" y="4268052"/>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5km/h</a:t>
            </a:r>
          </a:p>
        </p:txBody>
      </p:sp>
    </p:spTree>
    <p:extLst>
      <p:ext uri="{BB962C8B-B14F-4D97-AF65-F5344CB8AC3E}">
        <p14:creationId xmlns:p14="http://schemas.microsoft.com/office/powerpoint/2010/main" val="13641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9" name="Picture 18" descr="A picture containing graphics, electric blue, screenshot, graphic design">
            <a:extLst>
              <a:ext uri="{FF2B5EF4-FFF2-40B4-BE49-F238E27FC236}">
                <a16:creationId xmlns:a16="http://schemas.microsoft.com/office/drawing/2014/main" id="{2BE4CEFF-8D83-B33A-26AC-F73497DF4C9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7" name="Oval 6">
            <a:extLst>
              <a:ext uri="{FF2B5EF4-FFF2-40B4-BE49-F238E27FC236}">
                <a16:creationId xmlns:a16="http://schemas.microsoft.com/office/drawing/2014/main" id="{84635371-13AC-387B-A75C-F15F7FCE4C6E}"/>
              </a:ext>
            </a:extLst>
          </p:cNvPr>
          <p:cNvSpPr/>
          <p:nvPr/>
        </p:nvSpPr>
        <p:spPr>
          <a:xfrm>
            <a:off x="5826369" y="2088297"/>
            <a:ext cx="2157046" cy="110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Comparison</a:t>
            </a:r>
            <a:endParaRPr lang="en-US" sz="1000" b="1" dirty="0"/>
          </a:p>
        </p:txBody>
      </p:sp>
      <p:pic>
        <p:nvPicPr>
          <p:cNvPr id="3" name="Picture 2">
            <a:extLst>
              <a:ext uri="{FF2B5EF4-FFF2-40B4-BE49-F238E27FC236}">
                <a16:creationId xmlns:a16="http://schemas.microsoft.com/office/drawing/2014/main" id="{875C10CF-E275-9C4D-C3CC-87DE7B53F0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9246" y="756075"/>
            <a:ext cx="4374515" cy="3987800"/>
          </a:xfrm>
          <a:prstGeom prst="rect">
            <a:avLst/>
          </a:prstGeom>
          <a:noFill/>
          <a:ln>
            <a:noFill/>
          </a:ln>
        </p:spPr>
      </p:pic>
    </p:spTree>
    <p:extLst>
      <p:ext uri="{BB962C8B-B14F-4D97-AF65-F5344CB8AC3E}">
        <p14:creationId xmlns:p14="http://schemas.microsoft.com/office/powerpoint/2010/main" val="2106040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9" name="Picture 18" descr="A picture containing graphics, electric blue, screenshot, graphic design">
            <a:extLst>
              <a:ext uri="{FF2B5EF4-FFF2-40B4-BE49-F238E27FC236}">
                <a16:creationId xmlns:a16="http://schemas.microsoft.com/office/drawing/2014/main" id="{2BE4CEFF-8D83-B33A-26AC-F73497DF4C9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6" name="Picture 5" descr="A picture containing text, plot, line, diagram">
            <a:extLst>
              <a:ext uri="{FF2B5EF4-FFF2-40B4-BE49-F238E27FC236}">
                <a16:creationId xmlns:a16="http://schemas.microsoft.com/office/drawing/2014/main" id="{4CE7D1C9-E08C-DB78-207E-A4CAEA5CD7FD}"/>
              </a:ext>
            </a:extLst>
          </p:cNvPr>
          <p:cNvPicPr>
            <a:picLocks noChangeAspect="1"/>
          </p:cNvPicPr>
          <p:nvPr/>
        </p:nvPicPr>
        <p:blipFill>
          <a:blip r:embed="rId4"/>
          <a:stretch>
            <a:fillRect/>
          </a:stretch>
        </p:blipFill>
        <p:spPr>
          <a:xfrm>
            <a:off x="495266" y="909749"/>
            <a:ext cx="3939898" cy="3616241"/>
          </a:xfrm>
          <a:prstGeom prst="rect">
            <a:avLst/>
          </a:prstGeom>
        </p:spPr>
      </p:pic>
      <p:pic>
        <p:nvPicPr>
          <p:cNvPr id="10" name="Picture 9" descr="A picture containing text, plot, line, screenshot&#10;&#10;Description automatically generated">
            <a:extLst>
              <a:ext uri="{FF2B5EF4-FFF2-40B4-BE49-F238E27FC236}">
                <a16:creationId xmlns:a16="http://schemas.microsoft.com/office/drawing/2014/main" id="{3310795C-DB89-F318-D231-709626B2E167}"/>
              </a:ext>
            </a:extLst>
          </p:cNvPr>
          <p:cNvPicPr>
            <a:picLocks noChangeAspect="1"/>
          </p:cNvPicPr>
          <p:nvPr/>
        </p:nvPicPr>
        <p:blipFill>
          <a:blip r:embed="rId5"/>
          <a:stretch>
            <a:fillRect/>
          </a:stretch>
        </p:blipFill>
        <p:spPr>
          <a:xfrm>
            <a:off x="4588089" y="836096"/>
            <a:ext cx="4020143" cy="3689894"/>
          </a:xfrm>
          <a:prstGeom prst="rect">
            <a:avLst/>
          </a:prstGeom>
        </p:spPr>
      </p:pic>
      <p:sp>
        <p:nvSpPr>
          <p:cNvPr id="4" name="Oval 3">
            <a:extLst>
              <a:ext uri="{FF2B5EF4-FFF2-40B4-BE49-F238E27FC236}">
                <a16:creationId xmlns:a16="http://schemas.microsoft.com/office/drawing/2014/main" id="{3D32818B-8FA1-515E-AC6B-E165AC99125B}"/>
              </a:ext>
            </a:extLst>
          </p:cNvPr>
          <p:cNvSpPr/>
          <p:nvPr/>
        </p:nvSpPr>
        <p:spPr>
          <a:xfrm>
            <a:off x="5137321" y="24130"/>
            <a:ext cx="2751513"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dirty="0"/>
              <a:t>Lane-changing scenario</a:t>
            </a:r>
          </a:p>
        </p:txBody>
      </p:sp>
    </p:spTree>
    <p:extLst>
      <p:ext uri="{BB962C8B-B14F-4D97-AF65-F5344CB8AC3E}">
        <p14:creationId xmlns:p14="http://schemas.microsoft.com/office/powerpoint/2010/main" val="25693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9" y="1601111"/>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9" name="Picture 18" descr="A picture containing graphics, electric blue, screenshot, graphic design">
            <a:extLst>
              <a:ext uri="{FF2B5EF4-FFF2-40B4-BE49-F238E27FC236}">
                <a16:creationId xmlns:a16="http://schemas.microsoft.com/office/drawing/2014/main" id="{2BE4CEFF-8D83-B33A-26AC-F73497DF4C90}"/>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D32818B-8FA1-515E-AC6B-E165AC99125B}"/>
              </a:ext>
            </a:extLst>
          </p:cNvPr>
          <p:cNvSpPr/>
          <p:nvPr/>
        </p:nvSpPr>
        <p:spPr>
          <a:xfrm>
            <a:off x="5137321" y="24130"/>
            <a:ext cx="2751513"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dirty="0"/>
              <a:t>Lane-changing scenario</a:t>
            </a:r>
          </a:p>
        </p:txBody>
      </p:sp>
      <p:pic>
        <p:nvPicPr>
          <p:cNvPr id="15" name="Picture 14">
            <a:extLst>
              <a:ext uri="{FF2B5EF4-FFF2-40B4-BE49-F238E27FC236}">
                <a16:creationId xmlns:a16="http://schemas.microsoft.com/office/drawing/2014/main" id="{50A56EFC-F7BD-2DAB-7AC4-10A131A01B97}"/>
              </a:ext>
            </a:extLst>
          </p:cNvPr>
          <p:cNvPicPr>
            <a:picLocks noChangeAspect="1"/>
          </p:cNvPicPr>
          <p:nvPr/>
        </p:nvPicPr>
        <p:blipFill>
          <a:blip r:embed="rId4"/>
          <a:stretch>
            <a:fillRect/>
          </a:stretch>
        </p:blipFill>
        <p:spPr>
          <a:xfrm>
            <a:off x="0" y="964406"/>
            <a:ext cx="9144000" cy="3214688"/>
          </a:xfrm>
          <a:prstGeom prst="rect">
            <a:avLst/>
          </a:prstGeom>
        </p:spPr>
      </p:pic>
    </p:spTree>
    <p:extLst>
      <p:ext uri="{BB962C8B-B14F-4D97-AF65-F5344CB8AC3E}">
        <p14:creationId xmlns:p14="http://schemas.microsoft.com/office/powerpoint/2010/main" val="809551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CONCLUSION AND FUTURE PLAN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407219" y="1219576"/>
            <a:ext cx="8329561" cy="2981585"/>
          </a:xfrm>
          <a:prstGeom prst="rect">
            <a:avLst/>
          </a:prstGeom>
          <a:noFill/>
        </p:spPr>
        <p:txBody>
          <a:bodyPr wrap="square">
            <a:spAutoFit/>
          </a:bodyPr>
          <a:lstStyle/>
          <a:p>
            <a:pPr marL="285750" marR="0" indent="-285750">
              <a:lnSpc>
                <a:spcPct val="200000"/>
              </a:lnSpc>
              <a:spcBef>
                <a:spcPts val="0"/>
              </a:spcBef>
              <a:spcAft>
                <a:spcPts val="800"/>
              </a:spcAft>
              <a:buFont typeface="Arial" panose="020B0604020202020204" pitchFamily="34" charset="0"/>
              <a:buChar char="•"/>
            </a:pPr>
            <a:r>
              <a:rPr lang="en-US" sz="1800" dirty="0">
                <a:effectLst/>
                <a:latin typeface="+mn-lt"/>
                <a:ea typeface="DengXian" panose="02010600030101010101" pitchFamily="2" charset="-122"/>
                <a:cs typeface="Times New Roman" panose="02020603050405020304" pitchFamily="18" charset="0"/>
              </a:rPr>
              <a:t>Through all the figures mentioned above, we can conclude that steering torque </a:t>
            </a:r>
            <a:r>
              <a:rPr lang="en-US" sz="1800" dirty="0">
                <a:latin typeface="+mn-lt"/>
                <a:ea typeface="DengXian" panose="02010600030101010101" pitchFamily="2" charset="-122"/>
                <a:cs typeface="Times New Roman" panose="02020603050405020304" pitchFamily="18" charset="0"/>
              </a:rPr>
              <a:t>needed decreases when speed increases</a:t>
            </a:r>
          </a:p>
          <a:p>
            <a:pPr marL="285750" marR="0" indent="-285750">
              <a:lnSpc>
                <a:spcPct val="200000"/>
              </a:lnSpc>
              <a:spcBef>
                <a:spcPts val="0"/>
              </a:spcBef>
              <a:spcAft>
                <a:spcPts val="800"/>
              </a:spcAft>
              <a:buFont typeface="Arial" panose="020B0604020202020204" pitchFamily="34" charset="0"/>
              <a:buChar char="•"/>
            </a:pPr>
            <a:r>
              <a:rPr lang="en-US" sz="1800" dirty="0">
                <a:effectLst/>
                <a:latin typeface="+mn-lt"/>
                <a:ea typeface="DengXian" panose="02010600030101010101" pitchFamily="2" charset="-122"/>
                <a:cs typeface="Times New Roman" panose="02020603050405020304" pitchFamily="18" charset="0"/>
              </a:rPr>
              <a:t>The model is valid due to minor error between simulation result and real car result</a:t>
            </a:r>
          </a:p>
          <a:p>
            <a:pPr marL="285750" indent="-285750">
              <a:lnSpc>
                <a:spcPct val="200000"/>
              </a:lnSpc>
              <a:spcAft>
                <a:spcPts val="800"/>
              </a:spcAft>
              <a:buFont typeface="Arial" panose="020B0604020202020204" pitchFamily="34" charset="0"/>
              <a:buChar char="•"/>
            </a:pPr>
            <a:r>
              <a:rPr lang="en-US" sz="1800" dirty="0">
                <a:latin typeface="+mn-lt"/>
                <a:ea typeface="DengXian" panose="02010600030101010101" pitchFamily="2" charset="-122"/>
                <a:cs typeface="Times New Roman" panose="02020603050405020304" pitchFamily="18" charset="0"/>
              </a:rPr>
              <a:t>R</a:t>
            </a:r>
            <a:r>
              <a:rPr lang="en-US" sz="1800" dirty="0">
                <a:effectLst/>
                <a:latin typeface="+mn-lt"/>
                <a:ea typeface="DengXian" panose="02010600030101010101" pitchFamily="2" charset="-122"/>
                <a:cs typeface="Times New Roman" panose="02020603050405020304" pitchFamily="18" charset="0"/>
              </a:rPr>
              <a:t>emove limitations in future testing and experimentation</a:t>
            </a: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418141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39127" y="654903"/>
            <a:ext cx="8329561" cy="4577985"/>
          </a:xfrm>
          <a:prstGeom prst="rect">
            <a:avLst/>
          </a:prstGeom>
          <a:noFill/>
        </p:spPr>
        <p:txBody>
          <a:bodyPr wrap="square">
            <a:spAutoFit/>
          </a:bodyPr>
          <a:lstStyle/>
          <a:p>
            <a:pPr marL="342900" lvl="0" indent="-342900">
              <a:lnSpc>
                <a:spcPct val="150000"/>
              </a:lnSpc>
              <a:spcAft>
                <a:spcPts val="0"/>
              </a:spcAft>
              <a:buFont typeface="+mj-lt"/>
              <a:buAutoNum type="arabicPeriod"/>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Cossalter</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Vittore. Motorcycle Dynamics. Lulu, 2010.</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Genta</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The Automotive Chassis. Springer International Publishing, 2020.</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r>
              <a:rPr lang="en-US" dirty="0">
                <a:effectLst/>
                <a:latin typeface="Times New Roman" panose="02020603050405020304" pitchFamily="18" charset="0"/>
                <a:ea typeface="DengXian" panose="02010600030101010101" pitchFamily="2" charset="-122"/>
                <a:cs typeface="Times New Roman" panose="02020603050405020304" pitchFamily="18" charset="0"/>
              </a:rPr>
              <a:t>Hiremath, R. R., and Isha, T. B. “Modelling and Simulation of Electric Power Steering System Using Permanent Magnet Synchronous Motor.” IOP Conference Series: Materials Science and Engineering, vol. 561, no. 1, 2019, p. 012124, doi:10.1088/1757-899X/561/1/012124.</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Jazar</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Reza N. Vehicle Dynamics: Theory and Applications. Springer, 2008.</a:t>
            </a:r>
          </a:p>
          <a:p>
            <a:pPr marL="342900" lvl="0" indent="-342900">
              <a:lnSpc>
                <a:spcPct val="150000"/>
              </a:lnSpc>
              <a:spcAft>
                <a:spcPts val="0"/>
              </a:spcAft>
              <a:buFont typeface="+mj-lt"/>
              <a:buAutoNum type="arabicPeriod" startAt="5"/>
            </a:pP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Nasir, M. Z., et al. “Hardware-in-the-Loop Simulation for Automatic Rack and Pinion Steering System.” Applied Mechanics and Materials, vols. 229-231, 2012, pp. 2135-2139, doi:10.4028/</a:t>
            </a:r>
            <a:r>
              <a:rPr lang="en-US" sz="1400" u="sng" dirty="0">
                <a:solidFill>
                  <a:srgbClr val="0563C1"/>
                </a:solidFill>
                <a:effectLst/>
                <a:latin typeface="Times New Roman" panose="02020603050405020304" pitchFamily="18" charset="0"/>
                <a:ea typeface="DengXian" panose="02010600030101010101" pitchFamily="2" charset="-122"/>
                <a:cs typeface="Times New Roman" panose="02020603050405020304" pitchFamily="18" charset="0"/>
                <a:hlinkClick r:id="rId3"/>
              </a:rPr>
              <a:t>www.scientific.net/AMM.229-231.2135</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5"/>
            </a:pP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Nemes</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Radu-Octavian, et al. “Integration of Real-Time Electric Power Steering System MATLAB/Simulink Model into National Instruments </a:t>
            </a: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Veristand</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Environment.” 2018 IEEE 18th International Power Electronics and Motion Control Conference (PEMC), 2018, doi:10.1109/epepemc.2018.8521888.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5"/>
            </a:pP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Pacejka</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Hans B. </a:t>
            </a:r>
            <a:r>
              <a:rPr lang="en-US" sz="1400" dirty="0" err="1">
                <a:effectLst/>
                <a:latin typeface="Times New Roman" panose="02020603050405020304" pitchFamily="18" charset="0"/>
                <a:ea typeface="DengXian" panose="02010600030101010101" pitchFamily="2" charset="-122"/>
                <a:cs typeface="Times New Roman" panose="02020603050405020304" pitchFamily="18" charset="0"/>
              </a:rPr>
              <a:t>Tyres</a:t>
            </a: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 and Vehicle Dynamics. Butterworth-Heinemann, 2002.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163535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I. Introduction:</a:t>
            </a:r>
            <a:endParaRPr dirty="0">
              <a:latin typeface="+mn-lt"/>
            </a:endParaRPr>
          </a:p>
        </p:txBody>
      </p:sp>
      <p:sp>
        <p:nvSpPr>
          <p:cNvPr id="4154" name="Google Shape;4154;p39"/>
          <p:cNvSpPr txBox="1">
            <a:spLocks noGrp="1"/>
          </p:cNvSpPr>
          <p:nvPr>
            <p:ph type="subTitle" idx="1"/>
          </p:nvPr>
        </p:nvSpPr>
        <p:spPr>
          <a:xfrm>
            <a:off x="213848" y="1150776"/>
            <a:ext cx="2937969" cy="1285235"/>
          </a:xfrm>
          <a:prstGeom prst="rect">
            <a:avLst/>
          </a:prstGeom>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mn-lt"/>
              </a:rPr>
              <a:t>The steering system is designed to ensure proper kinematic turning of the vehicle.</a:t>
            </a:r>
          </a:p>
        </p:txBody>
      </p:sp>
      <p:sp>
        <p:nvSpPr>
          <p:cNvPr id="3" name="Google Shape;4154;p39">
            <a:extLst>
              <a:ext uri="{FF2B5EF4-FFF2-40B4-BE49-F238E27FC236}">
                <a16:creationId xmlns:a16="http://schemas.microsoft.com/office/drawing/2014/main" id="{7908809F-E7E9-9852-90B3-1349CCA44A36}"/>
              </a:ext>
            </a:extLst>
          </p:cNvPr>
          <p:cNvSpPr txBox="1">
            <a:spLocks/>
          </p:cNvSpPr>
          <p:nvPr/>
        </p:nvSpPr>
        <p:spPr>
          <a:xfrm>
            <a:off x="0" y="2775226"/>
            <a:ext cx="3382375" cy="1285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Poppins"/>
              <a:buNone/>
              <a:defRPr sz="1600" b="0" i="0" u="none" strike="noStrike" cap="none">
                <a:solidFill>
                  <a:schemeClr val="accent3"/>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2pPr>
            <a:lvl3pPr marL="1371600" marR="0" lvl="2"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3pPr>
            <a:lvl4pPr marL="1828800" marR="0" lvl="3"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4pPr>
            <a:lvl5pPr marL="2286000" marR="0" lvl="4"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5pPr>
            <a:lvl6pPr marL="2743200" marR="0" lvl="5"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6pPr>
            <a:lvl7pPr marL="3200400" marR="0" lvl="6"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7pPr>
            <a:lvl8pPr marL="3657600" marR="0" lvl="7"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8pPr>
            <a:lvl9pPr marL="4114800" marR="0" lvl="8" indent="-317500" algn="ctr" rtl="0">
              <a:lnSpc>
                <a:spcPct val="100000"/>
              </a:lnSpc>
              <a:spcBef>
                <a:spcPts val="1600"/>
              </a:spcBef>
              <a:spcAft>
                <a:spcPts val="160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9pPr>
          </a:lstStyle>
          <a:p>
            <a:pPr marL="344487" indent="-285750" algn="l">
              <a:lnSpc>
                <a:spcPct val="150000"/>
              </a:lnSpc>
              <a:buFont typeface="Arial" panose="020B0604020202020204" pitchFamily="34" charset="0"/>
              <a:buChar char="•"/>
            </a:pPr>
            <a:r>
              <a:rPr lang="en-US" dirty="0">
                <a:latin typeface="+mn-lt"/>
              </a:rPr>
              <a:t>The aim of this project is to simulate a steering system based on the parameters of a Toyota </a:t>
            </a:r>
            <a:r>
              <a:rPr lang="en-US" dirty="0" err="1">
                <a:latin typeface="+mn-lt"/>
              </a:rPr>
              <a:t>Vios</a:t>
            </a:r>
            <a:r>
              <a:rPr lang="en-US" dirty="0">
                <a:latin typeface="+mn-lt"/>
              </a:rPr>
              <a:t> car, in order to further study this mechanism.</a:t>
            </a:r>
          </a:p>
        </p:txBody>
      </p:sp>
      <p:pic>
        <p:nvPicPr>
          <p:cNvPr id="5" name="Picture 4" descr="A picture containing graphics, electric blue, screenshot, graphic design">
            <a:extLst>
              <a:ext uri="{FF2B5EF4-FFF2-40B4-BE49-F238E27FC236}">
                <a16:creationId xmlns:a16="http://schemas.microsoft.com/office/drawing/2014/main" id="{926042D0-69AE-673A-4F6D-BFEC9E135289}"/>
              </a:ext>
            </a:extLst>
          </p:cNvPr>
          <p:cNvPicPr>
            <a:picLocks noChangeAspect="1"/>
          </p:cNvPicPr>
          <p:nvPr/>
        </p:nvPicPr>
        <p:blipFill>
          <a:blip r:embed="rId3">
            <a:alphaModFix amt="85000"/>
          </a:blip>
          <a:stretch>
            <a:fillRect/>
          </a:stretch>
        </p:blipFill>
        <p:spPr>
          <a:xfrm>
            <a:off x="8186117" y="97260"/>
            <a:ext cx="802759" cy="807595"/>
          </a:xfrm>
          <a:prstGeom prst="rect">
            <a:avLst/>
          </a:prstGeom>
        </p:spPr>
      </p:pic>
      <p:sp>
        <p:nvSpPr>
          <p:cNvPr id="7" name="TextBox 6">
            <a:extLst>
              <a:ext uri="{FF2B5EF4-FFF2-40B4-BE49-F238E27FC236}">
                <a16:creationId xmlns:a16="http://schemas.microsoft.com/office/drawing/2014/main" id="{9D8A2652-8420-A8B6-0799-4140F723800B}"/>
              </a:ext>
            </a:extLst>
          </p:cNvPr>
          <p:cNvSpPr txBox="1"/>
          <p:nvPr/>
        </p:nvSpPr>
        <p:spPr>
          <a:xfrm>
            <a:off x="3828505" y="4400799"/>
            <a:ext cx="4926622" cy="369332"/>
          </a:xfrm>
          <a:prstGeom prst="rect">
            <a:avLst/>
          </a:prstGeom>
          <a:noFill/>
        </p:spPr>
        <p:txBody>
          <a:bodyPr wrap="square">
            <a:spAutoFit/>
          </a:bodyPr>
          <a:lstStyle/>
          <a:p>
            <a:pPr marL="0" marR="0" algn="ctr">
              <a:spcBef>
                <a:spcPts val="0"/>
              </a:spcBef>
              <a:spcAft>
                <a:spcPts val="1000"/>
              </a:spcAft>
            </a:pPr>
            <a:r>
              <a:rPr lang="en-US" sz="1800" i="0" dirty="0">
                <a:solidFill>
                  <a:srgbClr val="44546A"/>
                </a:solidFill>
                <a:effectLst/>
                <a:latin typeface="Times New Roman" panose="02020603050405020304" pitchFamily="18" charset="0"/>
                <a:ea typeface="DengXian" panose="02010600030101010101" pitchFamily="2" charset="-122"/>
                <a:cs typeface="Times New Roman" panose="02020603050405020304" pitchFamily="18" charset="0"/>
              </a:rPr>
              <a:t>Figure 1: </a:t>
            </a:r>
            <a:r>
              <a:rPr lang="en-US" sz="1800" i="0" dirty="0" err="1">
                <a:solidFill>
                  <a:srgbClr val="44546A"/>
                </a:solidFill>
                <a:effectLst/>
                <a:latin typeface="Times New Roman" panose="02020603050405020304" pitchFamily="18" charset="0"/>
                <a:ea typeface="DengXian" panose="02010600030101010101" pitchFamily="2" charset="-122"/>
                <a:cs typeface="Times New Roman" panose="02020603050405020304" pitchFamily="18" charset="0"/>
              </a:rPr>
              <a:t>Solidworks</a:t>
            </a:r>
            <a:r>
              <a:rPr lang="en-US" sz="1800" i="0" dirty="0">
                <a:solidFill>
                  <a:srgbClr val="44546A"/>
                </a:solidFill>
                <a:effectLst/>
                <a:latin typeface="Times New Roman" panose="02020603050405020304" pitchFamily="18" charset="0"/>
                <a:ea typeface="DengXian" panose="02010600030101010101" pitchFamily="2" charset="-122"/>
                <a:cs typeface="Times New Roman" panose="02020603050405020304" pitchFamily="18" charset="0"/>
              </a:rPr>
              <a:t> steering system </a:t>
            </a:r>
            <a:endParaRPr lang="en-US" sz="1100" i="1" dirty="0">
              <a:solidFill>
                <a:srgbClr val="44546A"/>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6" name="Picture 5" descr="A picture containing wheel, tire, auto part, transport&#10;&#10;Description automatically generated">
            <a:extLst>
              <a:ext uri="{FF2B5EF4-FFF2-40B4-BE49-F238E27FC236}">
                <a16:creationId xmlns:a16="http://schemas.microsoft.com/office/drawing/2014/main" id="{6993B8F3-3F09-841B-816A-90AD46C84826}"/>
              </a:ext>
            </a:extLst>
          </p:cNvPr>
          <p:cNvPicPr>
            <a:picLocks noChangeAspect="1"/>
          </p:cNvPicPr>
          <p:nvPr/>
        </p:nvPicPr>
        <p:blipFill>
          <a:blip r:embed="rId4"/>
          <a:stretch>
            <a:fillRect/>
          </a:stretch>
        </p:blipFill>
        <p:spPr>
          <a:xfrm>
            <a:off x="3827393" y="1114219"/>
            <a:ext cx="4646131" cy="30041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8471"/>
            <a:ext cx="8329561" cy="4254819"/>
          </a:xfrm>
          <a:prstGeom prst="rect">
            <a:avLst/>
          </a:prstGeom>
          <a:noFill/>
        </p:spPr>
        <p:txBody>
          <a:bodyPr wrap="square">
            <a:spAutoFit/>
          </a:bodyPr>
          <a:lstStyle/>
          <a:p>
            <a:pPr marL="342900" lvl="0" indent="-342900">
              <a:lnSpc>
                <a:spcPct val="150000"/>
              </a:lnSpc>
              <a:spcAft>
                <a:spcPts val="0"/>
              </a:spcAft>
              <a:buFont typeface="+mj-lt"/>
              <a:buAutoNum type="arabicPeriod" startAt="8"/>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Qun</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Zhang, and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Juhua</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Hu. “Modeling and Simulation of the Electric Power Steering System.” 2009 Pacific-Asia Conference on Circuits, Communications and Systems, 2009, doi:10.1109/PACCS.2009.67.</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8"/>
            </a:pP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Ingale</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Amol. “Modeling Mass-Spring-Damper System Using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Simscape</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Journal of Engineering Research and Application, no. Preprint, no date, doi:10.9790/9622-0801033033.</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mj-lt"/>
              <a:buAutoNum type="arabicPeriod" startAt="8"/>
            </a:pPr>
            <a:r>
              <a:rPr lang="en-US" dirty="0">
                <a:effectLst/>
                <a:latin typeface="Times New Roman" panose="02020603050405020304" pitchFamily="18" charset="0"/>
                <a:ea typeface="DengXian" panose="02010600030101010101" pitchFamily="2" charset="-122"/>
                <a:cs typeface="Times New Roman" panose="02020603050405020304" pitchFamily="18" charset="0"/>
              </a:rPr>
              <a:t>Sh., A., H., E., and A., E.-H. “Side-Stick Control of Power Rack and Pinion Steering System.” The International Conference on Applied Mechanics and Mechanical Engineering, vol. 12, no. 12, 2006, pp. 383-396, doi:10.21608/amme.2006.41261.</a:t>
            </a:r>
          </a:p>
          <a:p>
            <a:pPr marL="342900" lvl="0" indent="-342900">
              <a:lnSpc>
                <a:spcPct val="150000"/>
              </a:lnSpc>
              <a:spcAft>
                <a:spcPts val="0"/>
              </a:spcAft>
              <a:buFont typeface="+mj-lt"/>
              <a:buAutoNum type="arabicPeriod" startAt="8"/>
            </a:pPr>
            <a:r>
              <a:rPr lang="en-US" dirty="0">
                <a:effectLst/>
                <a:latin typeface="Times New Roman" panose="02020603050405020304" pitchFamily="18" charset="0"/>
                <a:ea typeface="Calibri" panose="020F0502020204030204" pitchFamily="34" charset="0"/>
                <a:cs typeface="Times New Roman" panose="02020603050405020304" pitchFamily="18" charset="0"/>
              </a:rPr>
              <a:t>Setiawan, A. and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Baharom</a:t>
            </a:r>
            <a:r>
              <a:rPr lang="en-US" dirty="0">
                <a:effectLst/>
                <a:latin typeface="Times New Roman" panose="02020603050405020304" pitchFamily="18" charset="0"/>
                <a:ea typeface="Calibri" panose="020F0502020204030204" pitchFamily="34" charset="0"/>
                <a:cs typeface="Times New Roman" panose="02020603050405020304" pitchFamily="18" charset="0"/>
              </a:rPr>
              <a:t>, M. R. "Development of Force Feedback in Steering Systems: A Review." Journal of Mechanical Engineering and Sciences, vol. 9, no. 1, 2015, pp. 1573-1586, doi:10.15282/jmes.9.1.2015.12.0147.</a:t>
            </a:r>
          </a:p>
          <a:p>
            <a:pPr marL="342900" lvl="0" indent="-342900">
              <a:lnSpc>
                <a:spcPct val="150000"/>
              </a:lnSpc>
              <a:spcAft>
                <a:spcPts val="0"/>
              </a:spcAft>
              <a:buFont typeface="+mj-lt"/>
              <a:buAutoNum type="arabicPeriod" startAt="8"/>
            </a:pPr>
            <a:r>
              <a:rPr lang="en-US" dirty="0">
                <a:effectLst/>
                <a:latin typeface="Times New Roman" panose="02020603050405020304" pitchFamily="18" charset="0"/>
                <a:ea typeface="Calibri" panose="020F0502020204030204" pitchFamily="34" charset="0"/>
                <a:cs typeface="Times New Roman" panose="02020603050405020304" pitchFamily="18" charset="0"/>
              </a:rPr>
              <a:t>Tuan, N. A., and Thang, N. V. "Determining the Vertical Force When Steering." Journal of Science and Technology, vol. 55, no. 3, 2017, pp. 7-14, doi:10.15625/2525-2518/55/3/9129.</a:t>
            </a:r>
          </a:p>
          <a:p>
            <a:pPr marL="342900" lvl="0" indent="-342900">
              <a:lnSpc>
                <a:spcPct val="150000"/>
              </a:lnSpc>
              <a:spcAft>
                <a:spcPts val="0"/>
              </a:spcAft>
              <a:buFont typeface="+mj-lt"/>
              <a:buAutoNum type="arabicPeriod" startAt="8"/>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2218671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8471"/>
            <a:ext cx="8329561" cy="4577985"/>
          </a:xfrm>
          <a:prstGeom prst="rect">
            <a:avLst/>
          </a:prstGeom>
          <a:noFill/>
        </p:spPr>
        <p:txBody>
          <a:bodyPr wrap="square">
            <a:spAutoFit/>
          </a:bodyPr>
          <a:lstStyle/>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Nguyen, V. H., et al. "Study on Low-Speed Steering Resistance Torque of Vehicles Considering Friction between Tire and Pavement." Journal of Mechanical Engineering Research and Developments, vol. 41, no. 4, 2018, pp. 51-60.</a:t>
            </a:r>
          </a:p>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"Front Steering Gear Link." Toyota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Vios</a:t>
            </a:r>
            <a:r>
              <a:rPr lang="en-US"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Soluna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Vios</a:t>
            </a:r>
            <a:r>
              <a:rPr lang="en-US" dirty="0">
                <a:effectLst/>
                <a:latin typeface="Times New Roman" panose="02020603050405020304" pitchFamily="18" charset="0"/>
                <a:ea typeface="Calibri" panose="020F0502020204030204" pitchFamily="34" charset="0"/>
                <a:cs typeface="Times New Roman" panose="02020603050405020304" pitchFamily="18" charset="0"/>
              </a:rPr>
              <a:t>, Japan Parts EU, 2010, http://www.japan-parts.eu/toyota/gr/2010/vios-soluna-vios/ncp42l-eepskr/2_149310_015/powertrain-chassis/4505_front-steering-gear-link/1.</a:t>
            </a:r>
          </a:p>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Huu, Nguyen Ngoc and Quang, Tran Ngoc. "Real-Time Simulation of Electronic Power Steering System on TOYOTA VIOS." Proceedings of the 2nd Annual International Conference on Material, Machines and Methods for Sustainable Development (MMMS2020), edited by Bui Trong Long et al., Springer, 2021, pp. 273-281, doi:10.1007/978-3-030-69610-8_28.</a:t>
            </a:r>
          </a:p>
          <a:p>
            <a:pPr marL="342900" lvl="0" indent="-342900">
              <a:lnSpc>
                <a:spcPct val="150000"/>
              </a:lnSpc>
              <a:spcAft>
                <a:spcPts val="0"/>
              </a:spcAft>
              <a:buFont typeface="+mj-lt"/>
              <a:buAutoNum type="arabicPeriod" startAt="13"/>
            </a:pPr>
            <a:r>
              <a:rPr lang="en-US" dirty="0">
                <a:effectLst/>
                <a:latin typeface="Times New Roman" panose="02020603050405020304" pitchFamily="18" charset="0"/>
                <a:ea typeface="Calibri" panose="020F0502020204030204" pitchFamily="34" charset="0"/>
                <a:cs typeface="Times New Roman" panose="02020603050405020304" pitchFamily="18" charset="0"/>
              </a:rPr>
              <a:t>Pang, Jong-Hyuk and Jang,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Seong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-Ho. "Steering Wheel Torque Control of Electric Power Steering by PD-Control." International Journal of Automotive Technology, vol. 12, no. 3, 2011, pp. 391-397, doi:10.1007/s12239-011-0050-5.</a:t>
            </a:r>
          </a:p>
          <a:p>
            <a:pPr marL="342900" lvl="0" indent="-342900">
              <a:lnSpc>
                <a:spcPct val="150000"/>
              </a:lnSpc>
              <a:spcAft>
                <a:spcPts val="0"/>
              </a:spcAft>
              <a:buFont typeface="+mj-lt"/>
              <a:buAutoNum type="arabicPeriod" startAt="13"/>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712222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REFERENCE</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8471"/>
            <a:ext cx="8329561" cy="3931654"/>
          </a:xfrm>
          <a:prstGeom prst="rect">
            <a:avLst/>
          </a:prstGeom>
          <a:noFill/>
        </p:spPr>
        <p:txBody>
          <a:bodyPr wrap="square">
            <a:spAutoFit/>
          </a:bodyPr>
          <a:lstStyle/>
          <a:p>
            <a:pPr marL="342900" lvl="0" indent="-342900">
              <a:lnSpc>
                <a:spcPct val="150000"/>
              </a:lnSpc>
              <a:spcAft>
                <a:spcPts val="0"/>
              </a:spcAft>
              <a:buFont typeface="+mj-lt"/>
              <a:buAutoNum type="arabicPeriod" startAt="17"/>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Inallu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Prasanthi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Raju, G. Jaya Krishna. "Design of Steering Wheel Force Feedback System with Active Disturbance Rejection Control." 2018 International Conference on Circuit, Power and Computing Technologies (ICCPCT), 2018, pp. 1-5, doi:10.1109/ICCPCT.2018.8473152.</a:t>
            </a:r>
          </a:p>
          <a:p>
            <a:pPr marL="342900" lvl="0" indent="-342900">
              <a:lnSpc>
                <a:spcPct val="150000"/>
              </a:lnSpc>
              <a:spcAft>
                <a:spcPts val="0"/>
              </a:spcAft>
              <a:buFont typeface="+mj-lt"/>
              <a:buAutoNum type="arabicPeriod" startAt="17"/>
            </a:pPr>
            <a:r>
              <a:rPr lang="en-US" dirty="0">
                <a:effectLst/>
                <a:latin typeface="Times New Roman" panose="02020603050405020304" pitchFamily="18" charset="0"/>
                <a:ea typeface="Calibri" panose="020F0502020204030204" pitchFamily="34" charset="0"/>
                <a:cs typeface="Times New Roman" panose="02020603050405020304" pitchFamily="18" charset="0"/>
              </a:rPr>
              <a:t>Sharma, R.,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Ganai</a:t>
            </a:r>
            <a:r>
              <a:rPr lang="en-US" dirty="0">
                <a:effectLst/>
                <a:latin typeface="Times New Roman" panose="02020603050405020304" pitchFamily="18" charset="0"/>
                <a:ea typeface="Calibri" panose="020F0502020204030204" pitchFamily="34" charset="0"/>
                <a:cs typeface="Times New Roman" panose="02020603050405020304" pitchFamily="18" charset="0"/>
              </a:rPr>
              <a:t>, P., Pare, V., Kanchwala, H., Srihari, S.J. (2023). Validation of a Steering System Mathematical Model via Test Rig Measurements. In: Gupta, V.K., Amarnath, C., Tandon, P., Ansari, M.Z. (eds) Recent Advances in Machines and Mechanisms. Lecture Notes in Mechanical Engineering. Springer, Singapore. https://doi.org/10.1007/978-981-19-3716-3_13</a:t>
            </a:r>
          </a:p>
          <a:p>
            <a:pPr marL="342900" lvl="0" indent="-342900">
              <a:lnSpc>
                <a:spcPct val="150000"/>
              </a:lnSpc>
              <a:spcAft>
                <a:spcPts val="0"/>
              </a:spcAft>
              <a:buFont typeface="+mj-lt"/>
              <a:buAutoNum type="arabicPeriod" startAt="17"/>
            </a:pPr>
            <a:r>
              <a:rPr lang="en-US" dirty="0">
                <a:effectLst/>
                <a:latin typeface="Times New Roman" panose="02020603050405020304" pitchFamily="18" charset="0"/>
                <a:ea typeface="Calibri" panose="020F0502020204030204" pitchFamily="34" charset="0"/>
                <a:cs typeface="Times New Roman" panose="02020603050405020304" pitchFamily="18" charset="0"/>
              </a:rPr>
              <a:t>Kang, Seung-Woo and Oh, Jung-Hwan. "Active Return-to-Center Control Based on Torque and Angle Sensors for Electric Power Steering Systems." International Journal of Automotive Technology, vol. 22, no. 6, 2021, pp. 1867-1874, doi:10.1007/s12239-021-0177-7.</a:t>
            </a:r>
          </a:p>
          <a:p>
            <a:pPr marL="342900" lvl="0" indent="-342900">
              <a:lnSpc>
                <a:spcPct val="150000"/>
              </a:lnSpc>
              <a:spcAft>
                <a:spcPts val="0"/>
              </a:spcAft>
              <a:buFont typeface="+mj-lt"/>
              <a:buAutoNum type="arabicPeriod" startAt="17"/>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Đặng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Quý</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Ôtô</a:t>
            </a:r>
            <a:r>
              <a:rPr lang="en-US" dirty="0">
                <a:effectLst/>
                <a:latin typeface="Times New Roman" panose="02020603050405020304" pitchFamily="18" charset="0"/>
                <a:ea typeface="Calibri" panose="020F0502020204030204" pitchFamily="34" charset="0"/>
                <a:cs typeface="Times New Roman" panose="02020603050405020304" pitchFamily="18" charset="0"/>
              </a:rPr>
              <a:t>. NXB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dirty="0">
                <a:effectLst/>
                <a:latin typeface="Times New Roman" panose="02020603050405020304" pitchFamily="18" charset="0"/>
                <a:ea typeface="Calibri" panose="020F0502020204030204" pitchFamily="34" charset="0"/>
                <a:cs typeface="Times New Roman" panose="02020603050405020304" pitchFamily="18" charset="0"/>
              </a:rPr>
              <a:t> Chí Minh, 2001.</a:t>
            </a:r>
          </a:p>
          <a:p>
            <a:pPr marL="342900" lvl="0" indent="-342900">
              <a:lnSpc>
                <a:spcPct val="150000"/>
              </a:lnSpc>
              <a:spcAft>
                <a:spcPts val="0"/>
              </a:spcAft>
              <a:buFont typeface="+mj-lt"/>
              <a:buAutoNum type="arabicPeriod" startAt="13"/>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55690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I. Introduction:</a:t>
            </a:r>
            <a:endParaRPr dirty="0">
              <a:latin typeface="+mn-lt"/>
            </a:endParaRPr>
          </a:p>
        </p:txBody>
      </p:sp>
      <p:sp>
        <p:nvSpPr>
          <p:cNvPr id="7" name="TextBox 6">
            <a:extLst>
              <a:ext uri="{FF2B5EF4-FFF2-40B4-BE49-F238E27FC236}">
                <a16:creationId xmlns:a16="http://schemas.microsoft.com/office/drawing/2014/main" id="{EF915DC3-1887-AAB2-A487-C036E3C850C9}"/>
              </a:ext>
            </a:extLst>
          </p:cNvPr>
          <p:cNvSpPr txBox="1"/>
          <p:nvPr/>
        </p:nvSpPr>
        <p:spPr>
          <a:xfrm>
            <a:off x="222738" y="1013563"/>
            <a:ext cx="8347683" cy="4134465"/>
          </a:xfrm>
          <a:prstGeom prst="rect">
            <a:avLst/>
          </a:prstGeom>
          <a:noFill/>
        </p:spPr>
        <p:txBody>
          <a:bodyPr wrap="square" rtlCol="0">
            <a:spAutoFit/>
          </a:bodyPr>
          <a:lstStyle/>
          <a:p>
            <a:pPr marL="171450" marR="57150" lvl="0" indent="-171450">
              <a:lnSpc>
                <a:spcPct val="150000"/>
              </a:lnSpc>
              <a:spcBef>
                <a:spcPts val="0"/>
              </a:spcBef>
              <a:spcAft>
                <a:spcPts val="800"/>
              </a:spcAft>
              <a:buFont typeface="Wingdings" panose="05000000000000000000" pitchFamily="2" charset="2"/>
              <a:buChar char="v"/>
            </a:pPr>
            <a:r>
              <a:rPr lang="en-US" sz="1600" b="1" dirty="0">
                <a:effectLst/>
                <a:latin typeface="+mn-lt"/>
                <a:ea typeface="DengXian" panose="02010600030101010101" pitchFamily="2" charset="-122"/>
                <a:cs typeface="Times New Roman" panose="02020603050405020304" pitchFamily="18" charset="0"/>
              </a:rPr>
              <a:t>Scope of implementation:</a:t>
            </a:r>
            <a:endParaRPr lang="en-US" sz="1600" dirty="0">
              <a:effectLst/>
              <a:latin typeface="+mn-lt"/>
              <a:ea typeface="DengXian" panose="02010600030101010101" pitchFamily="2" charset="-122"/>
              <a:cs typeface="Times New Roman" panose="02020603050405020304" pitchFamily="18" charset="0"/>
            </a:endParaRPr>
          </a:p>
          <a:p>
            <a:pPr marL="0" marR="0" indent="457200">
              <a:lnSpc>
                <a:spcPct val="150000"/>
              </a:lnSpc>
              <a:spcBef>
                <a:spcPts val="0"/>
              </a:spcBef>
              <a:spcAft>
                <a:spcPts val="0"/>
              </a:spcAft>
            </a:pPr>
            <a:r>
              <a:rPr lang="en-US" sz="1600" dirty="0">
                <a:effectLst/>
                <a:latin typeface="+mn-lt"/>
                <a:ea typeface="DengXian" panose="02010600030101010101" pitchFamily="2" charset="-122"/>
                <a:cs typeface="Times New Roman" panose="02020603050405020304" pitchFamily="18" charset="0"/>
              </a:rPr>
              <a:t>Focus on lower speed vehicle.</a:t>
            </a:r>
          </a:p>
          <a:p>
            <a:pPr marL="0" marR="0" indent="457200">
              <a:lnSpc>
                <a:spcPct val="150000"/>
              </a:lnSpc>
              <a:spcBef>
                <a:spcPts val="0"/>
              </a:spcBef>
              <a:spcAft>
                <a:spcPts val="0"/>
              </a:spcAft>
            </a:pPr>
            <a:endParaRPr lang="en-US" sz="1600" dirty="0">
              <a:effectLst/>
              <a:latin typeface="+mn-lt"/>
              <a:ea typeface="DengXian" panose="02010600030101010101" pitchFamily="2" charset="-122"/>
              <a:cs typeface="Times New Roman" panose="02020603050405020304" pitchFamily="18" charset="0"/>
            </a:endParaRPr>
          </a:p>
          <a:p>
            <a:pPr marL="171450" marR="0" lvl="0" indent="-171450">
              <a:lnSpc>
                <a:spcPct val="150000"/>
              </a:lnSpc>
              <a:spcBef>
                <a:spcPts val="0"/>
              </a:spcBef>
              <a:spcAft>
                <a:spcPts val="0"/>
              </a:spcAft>
              <a:buFont typeface="Wingdings" panose="05000000000000000000" pitchFamily="2" charset="2"/>
              <a:buChar char="v"/>
            </a:pPr>
            <a:r>
              <a:rPr lang="en-US" sz="1600" b="1" dirty="0">
                <a:solidFill>
                  <a:srgbClr val="000000"/>
                </a:solidFill>
                <a:effectLst/>
                <a:latin typeface="+mn-lt"/>
                <a:ea typeface="DengXian" panose="02010600030101010101" pitchFamily="2" charset="-122"/>
                <a:cs typeface="Times New Roman" panose="02020603050405020304" pitchFamily="18" charset="0"/>
              </a:rPr>
              <a:t>Mission summary:</a:t>
            </a:r>
            <a:endParaRPr lang="en-US" sz="1600" dirty="0">
              <a:effectLst/>
              <a:latin typeface="+mn-lt"/>
              <a:ea typeface="DengXian" panose="02010600030101010101" pitchFamily="2" charset="-122"/>
              <a:cs typeface="Times New Roman" panose="02020603050405020304" pitchFamily="18" charset="0"/>
            </a:endParaRPr>
          </a:p>
          <a:p>
            <a:pPr marL="574675" indent="-176213">
              <a:lnSpc>
                <a:spcPct val="150000"/>
              </a:lnSpc>
              <a:buFont typeface="Wingdings" panose="05000000000000000000" pitchFamily="2" charset="2"/>
              <a:buChar char="Ø"/>
            </a:pPr>
            <a:r>
              <a:rPr lang="en-US" sz="1600" dirty="0">
                <a:latin typeface="+mn-lt"/>
                <a:ea typeface="DengXian" panose="02010600030101010101" pitchFamily="2" charset="-122"/>
                <a:cs typeface="Times New Roman" panose="02020603050405020304" pitchFamily="18" charset="0"/>
              </a:rPr>
              <a:t>_ Build 3D model of the steering system on </a:t>
            </a:r>
            <a:r>
              <a:rPr lang="en-US" sz="1600" dirty="0" err="1">
                <a:latin typeface="+mn-lt"/>
                <a:ea typeface="DengXian" panose="02010600030101010101" pitchFamily="2" charset="-122"/>
                <a:cs typeface="Times New Roman" panose="02020603050405020304" pitchFamily="18" charset="0"/>
              </a:rPr>
              <a:t>Solidworks</a:t>
            </a:r>
            <a:r>
              <a:rPr lang="en-US" sz="1600" dirty="0">
                <a:latin typeface="+mn-lt"/>
                <a:ea typeface="DengXian" panose="02010600030101010101" pitchFamily="2" charset="-122"/>
                <a:cs typeface="Times New Roman" panose="02020603050405020304" pitchFamily="18" charset="0"/>
              </a:rPr>
              <a:t> then import to </a:t>
            </a:r>
            <a:r>
              <a:rPr lang="en-US" sz="1600" dirty="0" err="1">
                <a:latin typeface="+mn-lt"/>
                <a:ea typeface="DengXian" panose="02010600030101010101" pitchFamily="2" charset="-122"/>
                <a:cs typeface="Times New Roman" panose="02020603050405020304" pitchFamily="18" charset="0"/>
              </a:rPr>
              <a:t>Simscape</a:t>
            </a:r>
            <a:r>
              <a:rPr lang="en-US" sz="1600" dirty="0">
                <a:latin typeface="+mn-lt"/>
                <a:ea typeface="DengXian" panose="02010600030101010101" pitchFamily="2" charset="-122"/>
                <a:cs typeface="Times New Roman" panose="02020603050405020304" pitchFamily="18" charset="0"/>
              </a:rPr>
              <a:t> to determine the torque acting on steering wheel with certain steering angle on EPS system</a:t>
            </a:r>
          </a:p>
          <a:p>
            <a:pPr marL="574675" marR="0" indent="-176213">
              <a:lnSpc>
                <a:spcPct val="150000"/>
              </a:lnSpc>
              <a:spcBef>
                <a:spcPts val="0"/>
              </a:spcBef>
              <a:spcAft>
                <a:spcPts val="0"/>
              </a:spcAft>
              <a:buFont typeface="Wingdings" panose="05000000000000000000" pitchFamily="2" charset="2"/>
              <a:buChar char="Ø"/>
            </a:pPr>
            <a:r>
              <a:rPr lang="en-US" sz="1600" dirty="0">
                <a:latin typeface="+mn-lt"/>
                <a:ea typeface="DengXian" panose="02010600030101010101" pitchFamily="2" charset="-122"/>
                <a:cs typeface="Times New Roman" panose="02020603050405020304" pitchFamily="18" charset="0"/>
              </a:rPr>
              <a:t>_Simulation of dynamic behavior in </a:t>
            </a:r>
            <a:r>
              <a:rPr lang="en-US" sz="1600" dirty="0" err="1">
                <a:latin typeface="+mn-lt"/>
                <a:ea typeface="DengXian" panose="02010600030101010101" pitchFamily="2" charset="-122"/>
                <a:cs typeface="Times New Roman" panose="02020603050405020304" pitchFamily="18" charset="0"/>
              </a:rPr>
              <a:t>Matlab</a:t>
            </a:r>
            <a:r>
              <a:rPr lang="en-US" sz="1600" dirty="0">
                <a:latin typeface="+mn-lt"/>
                <a:ea typeface="DengXian" panose="02010600030101010101" pitchFamily="2" charset="-122"/>
                <a:cs typeface="Times New Roman" panose="02020603050405020304" pitchFamily="18" charset="0"/>
              </a:rPr>
              <a:t>/Simulink with </a:t>
            </a:r>
            <a:r>
              <a:rPr lang="en-US" sz="1600" dirty="0" err="1">
                <a:latin typeface="+mn-lt"/>
                <a:ea typeface="DengXian" panose="02010600030101010101" pitchFamily="2" charset="-122"/>
                <a:cs typeface="Times New Roman" panose="02020603050405020304" pitchFamily="18" charset="0"/>
              </a:rPr>
              <a:t>Simscape</a:t>
            </a:r>
            <a:endParaRPr lang="en-US" sz="1600" dirty="0">
              <a:latin typeface="+mn-lt"/>
              <a:ea typeface="DengXian" panose="02010600030101010101" pitchFamily="2" charset="-122"/>
              <a:cs typeface="Times New Roman" panose="02020603050405020304" pitchFamily="18" charset="0"/>
            </a:endParaRPr>
          </a:p>
          <a:p>
            <a:pPr marL="574675" marR="0" indent="-176213">
              <a:lnSpc>
                <a:spcPct val="150000"/>
              </a:lnSpc>
              <a:spcBef>
                <a:spcPts val="0"/>
              </a:spcBef>
              <a:spcAft>
                <a:spcPts val="0"/>
              </a:spcAft>
              <a:buFont typeface="Wingdings" panose="05000000000000000000" pitchFamily="2" charset="2"/>
              <a:buChar char="Ø"/>
            </a:pPr>
            <a:r>
              <a:rPr lang="en-US" sz="1600" dirty="0">
                <a:latin typeface="+mn-lt"/>
                <a:ea typeface="DengXian" panose="02010600030101010101" pitchFamily="2" charset="-122"/>
                <a:cs typeface="Times New Roman" panose="02020603050405020304" pitchFamily="18" charset="0"/>
              </a:rPr>
              <a:t>_Validation the model for the control of an equivalent electric powered steering system</a:t>
            </a:r>
          </a:p>
          <a:p>
            <a:endParaRPr lang="en-US" sz="1600" dirty="0">
              <a:latin typeface="+mn-lt"/>
            </a:endParaRPr>
          </a:p>
        </p:txBody>
      </p:sp>
      <p:pic>
        <p:nvPicPr>
          <p:cNvPr id="8" name="Picture 7" descr="A picture containing graphics, electric blue, screenshot, graphic design">
            <a:extLst>
              <a:ext uri="{FF2B5EF4-FFF2-40B4-BE49-F238E27FC236}">
                <a16:creationId xmlns:a16="http://schemas.microsoft.com/office/drawing/2014/main" id="{916040FD-6D28-605D-E297-534E103BEE08}"/>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95187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I</a:t>
            </a:r>
            <a:r>
              <a:rPr lang="en" dirty="0"/>
              <a:t>. </a:t>
            </a:r>
            <a:r>
              <a:rPr lang="en" dirty="0">
                <a:latin typeface="+mn-lt"/>
              </a:rPr>
              <a:t>Introduction:</a:t>
            </a:r>
            <a:endParaRPr dirty="0">
              <a:latin typeface="+mn-lt"/>
            </a:endParaRPr>
          </a:p>
        </p:txBody>
      </p:sp>
      <p:sp>
        <p:nvSpPr>
          <p:cNvPr id="7" name="TextBox 6">
            <a:extLst>
              <a:ext uri="{FF2B5EF4-FFF2-40B4-BE49-F238E27FC236}">
                <a16:creationId xmlns:a16="http://schemas.microsoft.com/office/drawing/2014/main" id="{EF915DC3-1887-AAB2-A487-C036E3C850C9}"/>
              </a:ext>
            </a:extLst>
          </p:cNvPr>
          <p:cNvSpPr txBox="1"/>
          <p:nvPr/>
        </p:nvSpPr>
        <p:spPr>
          <a:xfrm>
            <a:off x="222739" y="1013563"/>
            <a:ext cx="8343746" cy="2678169"/>
          </a:xfrm>
          <a:prstGeom prst="rect">
            <a:avLst/>
          </a:prstGeom>
          <a:noFill/>
        </p:spPr>
        <p:txBody>
          <a:bodyPr wrap="square" rtlCol="0">
            <a:spAutoFit/>
          </a:bodyPr>
          <a:lstStyle/>
          <a:p>
            <a:pPr>
              <a:lnSpc>
                <a:spcPct val="150000"/>
              </a:lnSpc>
            </a:pPr>
            <a:r>
              <a:rPr lang="en-US" sz="1800" b="1" dirty="0">
                <a:latin typeface="+mn-lt"/>
              </a:rPr>
              <a:t>The problem that needs to be solved.</a:t>
            </a:r>
            <a:endParaRPr lang="en-US" sz="1600" dirty="0">
              <a:latin typeface="+mn-lt"/>
            </a:endParaRPr>
          </a:p>
          <a:p>
            <a:pPr marL="342900" indent="-342900">
              <a:lnSpc>
                <a:spcPct val="150000"/>
              </a:lnSpc>
              <a:buAutoNum type="arabicPeriod"/>
            </a:pPr>
            <a:r>
              <a:rPr lang="en-US" sz="1600" dirty="0">
                <a:latin typeface="+mn-lt"/>
              </a:rPr>
              <a:t>Build 3D model of Steering System on </a:t>
            </a:r>
            <a:r>
              <a:rPr lang="en-US" sz="1600" dirty="0" err="1">
                <a:latin typeface="+mn-lt"/>
              </a:rPr>
              <a:t>Solidworks</a:t>
            </a:r>
            <a:r>
              <a:rPr lang="en-US" sz="1600" dirty="0">
                <a:latin typeface="+mn-lt"/>
              </a:rPr>
              <a:t> with parameters based on VIOS car at HCMUT Automotive Workshop</a:t>
            </a:r>
          </a:p>
          <a:p>
            <a:pPr marL="342900" indent="-342900">
              <a:lnSpc>
                <a:spcPct val="150000"/>
              </a:lnSpc>
              <a:buAutoNum type="arabicPeriod"/>
            </a:pPr>
            <a:r>
              <a:rPr lang="en-US" sz="1600" dirty="0">
                <a:latin typeface="+mn-lt"/>
              </a:rPr>
              <a:t>Link the model to Simulink </a:t>
            </a:r>
            <a:r>
              <a:rPr lang="en-US" sz="1600" dirty="0" err="1">
                <a:latin typeface="+mn-lt"/>
              </a:rPr>
              <a:t>Simscape</a:t>
            </a:r>
            <a:r>
              <a:rPr lang="en-US" sz="1600" dirty="0">
                <a:latin typeface="+mn-lt"/>
              </a:rPr>
              <a:t> and ensure that it is valid and functioning properly.</a:t>
            </a:r>
          </a:p>
          <a:p>
            <a:pPr marL="342900" indent="-342900">
              <a:lnSpc>
                <a:spcPct val="150000"/>
              </a:lnSpc>
              <a:buAutoNum type="arabicPeriod"/>
            </a:pPr>
            <a:r>
              <a:rPr lang="en-US" sz="1600" dirty="0">
                <a:latin typeface="+mn-lt"/>
              </a:rPr>
              <a:t>Prepare test cases for the steering system, including scenarios for changing the speed of the vehicle while steering from left to right, as well as lane-changing maneuvers.</a:t>
            </a:r>
          </a:p>
        </p:txBody>
      </p:sp>
      <p:pic>
        <p:nvPicPr>
          <p:cNvPr id="8" name="Picture 7" descr="A picture containing graphics, electric blue, screenshot, graphic design">
            <a:extLst>
              <a:ext uri="{FF2B5EF4-FFF2-40B4-BE49-F238E27FC236}">
                <a16:creationId xmlns:a16="http://schemas.microsoft.com/office/drawing/2014/main" id="{916040FD-6D28-605D-E297-534E103BEE08}"/>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2" name="TextBox 1">
            <a:extLst>
              <a:ext uri="{FF2B5EF4-FFF2-40B4-BE49-F238E27FC236}">
                <a16:creationId xmlns:a16="http://schemas.microsoft.com/office/drawing/2014/main" id="{BBAD373C-DBCB-3CE1-F742-6E99AD9C75B2}"/>
              </a:ext>
            </a:extLst>
          </p:cNvPr>
          <p:cNvSpPr txBox="1"/>
          <p:nvPr/>
        </p:nvSpPr>
        <p:spPr>
          <a:xfrm>
            <a:off x="222739" y="3548987"/>
            <a:ext cx="8343746" cy="1529714"/>
          </a:xfrm>
          <a:prstGeom prst="rect">
            <a:avLst/>
          </a:prstGeom>
          <a:noFill/>
        </p:spPr>
        <p:txBody>
          <a:bodyPr wrap="square" rtlCol="0">
            <a:spAutoFit/>
          </a:bodyPr>
          <a:lstStyle/>
          <a:p>
            <a:pPr>
              <a:lnSpc>
                <a:spcPct val="150000"/>
              </a:lnSpc>
            </a:pPr>
            <a:r>
              <a:rPr lang="en-US" sz="1800" b="1" dirty="0">
                <a:latin typeface="+mn-lt"/>
              </a:rPr>
              <a:t>The result that needs to be achieved.</a:t>
            </a:r>
            <a:endParaRPr lang="en-US" dirty="0">
              <a:latin typeface="+mn-lt"/>
            </a:endParaRPr>
          </a:p>
          <a:p>
            <a:pPr marL="342900" indent="-342900">
              <a:lnSpc>
                <a:spcPct val="150000"/>
              </a:lnSpc>
              <a:buAutoNum type="arabicPeriod"/>
            </a:pPr>
            <a:r>
              <a:rPr lang="en-US" sz="1600" dirty="0">
                <a:latin typeface="+mn-lt"/>
              </a:rPr>
              <a:t>Synthesis of a process of simulating a steering system using </a:t>
            </a:r>
            <a:r>
              <a:rPr lang="en-US" sz="1600" dirty="0" err="1">
                <a:latin typeface="+mn-lt"/>
              </a:rPr>
              <a:t>Simscape</a:t>
            </a:r>
            <a:r>
              <a:rPr lang="en-US" sz="1600" dirty="0">
                <a:latin typeface="+mn-lt"/>
              </a:rPr>
              <a:t> Multibody.</a:t>
            </a:r>
          </a:p>
          <a:p>
            <a:pPr marL="342900" indent="-342900">
              <a:lnSpc>
                <a:spcPct val="150000"/>
              </a:lnSpc>
              <a:buAutoNum type="arabicPeriod"/>
            </a:pPr>
            <a:r>
              <a:rPr lang="en-US" sz="1600" dirty="0">
                <a:latin typeface="+mn-lt"/>
              </a:rPr>
              <a:t>Analyze torque in – steering wheel angle relationship from above cases</a:t>
            </a:r>
          </a:p>
          <a:p>
            <a:pPr marL="342900" indent="-342900">
              <a:lnSpc>
                <a:spcPct val="150000"/>
              </a:lnSpc>
              <a:buAutoNum type="arabicPeriod"/>
            </a:pPr>
            <a:endParaRPr lang="en-US" dirty="0">
              <a:latin typeface="+mn-lt"/>
            </a:endParaRPr>
          </a:p>
        </p:txBody>
      </p:sp>
    </p:spTree>
    <p:extLst>
      <p:ext uri="{BB962C8B-B14F-4D97-AF65-F5344CB8AC3E}">
        <p14:creationId xmlns:p14="http://schemas.microsoft.com/office/powerpoint/2010/main" val="2495562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0" y="368236"/>
            <a:ext cx="6187053"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cs typeface="Times New Roman" panose="02020603050405020304" pitchFamily="18" charset="0"/>
              </a:rPr>
              <a:t>II. Theoretical steering basics:</a:t>
            </a:r>
            <a:endParaRPr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DBF68DF3-20F6-7B1F-B6E6-9B111100E1B5}"/>
              </a:ext>
            </a:extLst>
          </p:cNvPr>
          <p:cNvSpPr txBox="1"/>
          <p:nvPr/>
        </p:nvSpPr>
        <p:spPr>
          <a:xfrm>
            <a:off x="212371" y="3982549"/>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Figure: A front-wheel-steering vehicle </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4" name="TextBox 13">
            <a:extLst>
              <a:ext uri="{FF2B5EF4-FFF2-40B4-BE49-F238E27FC236}">
                <a16:creationId xmlns:a16="http://schemas.microsoft.com/office/drawing/2014/main" id="{577A0266-3167-0458-88A6-56E167C66D11}"/>
              </a:ext>
            </a:extLst>
          </p:cNvPr>
          <p:cNvSpPr txBox="1"/>
          <p:nvPr/>
        </p:nvSpPr>
        <p:spPr>
          <a:xfrm>
            <a:off x="4673001" y="1088382"/>
            <a:ext cx="4250563" cy="369332"/>
          </a:xfrm>
          <a:prstGeom prst="rect">
            <a:avLst/>
          </a:prstGeom>
          <a:noFill/>
        </p:spPr>
        <p:txBody>
          <a:bodyPr wrap="square" rtlCol="0">
            <a:spAutoFit/>
          </a:bodyPr>
          <a:lstStyle/>
          <a:p>
            <a:pPr marL="342900" indent="-342900">
              <a:buFont typeface="Wingdings" panose="05000000000000000000" pitchFamily="2" charset="2"/>
              <a:buChar char="v"/>
            </a:pPr>
            <a:r>
              <a:rPr lang="en-US" sz="1800" b="1" dirty="0">
                <a:effectLst/>
                <a:latin typeface="Times New Roman" panose="02020603050405020304" pitchFamily="18" charset="0"/>
                <a:ea typeface="Calibri" panose="020F0502020204030204" pitchFamily="34" charset="0"/>
              </a:rPr>
              <a:t>Kinematics of the steering trapezium</a:t>
            </a:r>
            <a:endParaRPr lang="en-US" sz="2000" b="0" i="1" dirty="0">
              <a:latin typeface="Cambria Math" panose="02040503050406030204" pitchFamily="18" charset="0"/>
            </a:endParaRPr>
          </a:p>
        </p:txBody>
      </p:sp>
      <p:pic>
        <p:nvPicPr>
          <p:cNvPr id="16" name="Picture 15" descr="A picture containing graphics, electric blue, screenshot, graphic design">
            <a:extLst>
              <a:ext uri="{FF2B5EF4-FFF2-40B4-BE49-F238E27FC236}">
                <a16:creationId xmlns:a16="http://schemas.microsoft.com/office/drawing/2014/main" id="{18BD8FF9-C7D4-7844-ED6F-849CF411E4DC}"/>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2" name="Picture 1">
            <a:extLst>
              <a:ext uri="{FF2B5EF4-FFF2-40B4-BE49-F238E27FC236}">
                <a16:creationId xmlns:a16="http://schemas.microsoft.com/office/drawing/2014/main" id="{BA9374E4-E391-A730-1D34-63129CF01056}"/>
              </a:ext>
            </a:extLst>
          </p:cNvPr>
          <p:cNvPicPr>
            <a:picLocks noChangeAspect="1"/>
          </p:cNvPicPr>
          <p:nvPr/>
        </p:nvPicPr>
        <p:blipFill rotWithShape="1">
          <a:blip r:embed="rId4">
            <a:extLst>
              <a:ext uri="{28A0092B-C50C-407E-A947-70E740481C1C}">
                <a14:useLocalDpi xmlns:a14="http://schemas.microsoft.com/office/drawing/2010/main" val="0"/>
              </a:ext>
            </a:extLst>
          </a:blip>
          <a:srcRect l="22009" t="133" r="48336" b="3473"/>
          <a:stretch/>
        </p:blipFill>
        <p:spPr bwMode="auto">
          <a:xfrm>
            <a:off x="5644342" y="1457714"/>
            <a:ext cx="2402378" cy="564477"/>
          </a:xfrm>
          <a:prstGeom prst="rect">
            <a:avLst/>
          </a:prstGeom>
          <a:noFill/>
          <a:ln>
            <a:noFill/>
          </a:ln>
        </p:spPr>
      </p:pic>
      <p:pic>
        <p:nvPicPr>
          <p:cNvPr id="3" name="Picture 2">
            <a:extLst>
              <a:ext uri="{FF2B5EF4-FFF2-40B4-BE49-F238E27FC236}">
                <a16:creationId xmlns:a16="http://schemas.microsoft.com/office/drawing/2014/main" id="{A7ABED9D-5511-ABAF-D0D3-070F49C1C80E}"/>
              </a:ext>
            </a:extLst>
          </p:cNvPr>
          <p:cNvPicPr>
            <a:picLocks noChangeAspect="1"/>
          </p:cNvPicPr>
          <p:nvPr/>
        </p:nvPicPr>
        <p:blipFill>
          <a:blip r:embed="rId5">
            <a:grayscl/>
            <a:extLst>
              <a:ext uri="{28A0092B-C50C-407E-A947-70E740481C1C}">
                <a14:useLocalDpi xmlns:a14="http://schemas.microsoft.com/office/drawing/2010/main" val="0"/>
              </a:ext>
            </a:extLst>
          </a:blip>
          <a:srcRect l="23032" t="20522" r="38570" b="25887"/>
          <a:stretch>
            <a:fillRect/>
          </a:stretch>
        </p:blipFill>
        <p:spPr bwMode="auto">
          <a:xfrm>
            <a:off x="1405934" y="1312741"/>
            <a:ext cx="2589320" cy="2520893"/>
          </a:xfrm>
          <a:prstGeom prst="rect">
            <a:avLst/>
          </a:prstGeom>
          <a:noFill/>
          <a:ln>
            <a:noFill/>
          </a:ln>
        </p:spPr>
      </p:pic>
      <p:pic>
        <p:nvPicPr>
          <p:cNvPr id="4" name="Picture 3">
            <a:extLst>
              <a:ext uri="{FF2B5EF4-FFF2-40B4-BE49-F238E27FC236}">
                <a16:creationId xmlns:a16="http://schemas.microsoft.com/office/drawing/2014/main" id="{F1761015-15E3-80FE-E5D9-84BE067840DE}"/>
              </a:ext>
            </a:extLst>
          </p:cNvPr>
          <p:cNvPicPr>
            <a:picLocks noChangeAspect="1"/>
          </p:cNvPicPr>
          <p:nvPr/>
        </p:nvPicPr>
        <p:blipFill rotWithShape="1">
          <a:blip r:embed="rId6">
            <a:extLst>
              <a:ext uri="{28A0092B-C50C-407E-A947-70E740481C1C}">
                <a14:useLocalDpi xmlns:a14="http://schemas.microsoft.com/office/drawing/2010/main" val="0"/>
              </a:ext>
            </a:extLst>
          </a:blip>
          <a:srcRect l="30394" r="44160"/>
          <a:stretch/>
        </p:blipFill>
        <p:spPr bwMode="auto">
          <a:xfrm>
            <a:off x="5527964" y="2663645"/>
            <a:ext cx="2518756" cy="784930"/>
          </a:xfrm>
          <a:prstGeom prst="rect">
            <a:avLst/>
          </a:prstGeom>
          <a:noFill/>
          <a:ln>
            <a:noFill/>
          </a:ln>
        </p:spPr>
      </p:pic>
      <p:sp>
        <p:nvSpPr>
          <p:cNvPr id="5" name="TextBox 4">
            <a:extLst>
              <a:ext uri="{FF2B5EF4-FFF2-40B4-BE49-F238E27FC236}">
                <a16:creationId xmlns:a16="http://schemas.microsoft.com/office/drawing/2014/main" id="{08B45CBF-5CF6-1896-CFA6-BA394A135E2B}"/>
              </a:ext>
            </a:extLst>
          </p:cNvPr>
          <p:cNvSpPr txBox="1"/>
          <p:nvPr/>
        </p:nvSpPr>
        <p:spPr>
          <a:xfrm>
            <a:off x="4616958" y="2196628"/>
            <a:ext cx="4250563" cy="369332"/>
          </a:xfrm>
          <a:prstGeom prst="rect">
            <a:avLst/>
          </a:prstGeom>
          <a:noFill/>
        </p:spPr>
        <p:txBody>
          <a:bodyPr wrap="square" rtlCol="0">
            <a:spAutoFit/>
          </a:bodyPr>
          <a:lstStyle/>
          <a:p>
            <a:pPr marL="342900" indent="-342900">
              <a:buFont typeface="Wingdings" panose="05000000000000000000" pitchFamily="2" charset="2"/>
              <a:buChar char="v"/>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Checking by algebraic method</a:t>
            </a:r>
            <a:endParaRPr lang="en-US" sz="2000" b="0" i="1" dirty="0">
              <a:latin typeface="Cambria Math" panose="02040503050406030204" pitchFamily="18" charset="0"/>
            </a:endParaRPr>
          </a:p>
        </p:txBody>
      </p:sp>
    </p:spTree>
    <p:extLst>
      <p:ext uri="{BB962C8B-B14F-4D97-AF65-F5344CB8AC3E}">
        <p14:creationId xmlns:p14="http://schemas.microsoft.com/office/powerpoint/2010/main" val="3044005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0" y="368236"/>
            <a:ext cx="6187053"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cs typeface="Times New Roman" panose="02020603050405020304" pitchFamily="18" charset="0"/>
              </a:rPr>
              <a:t>II. Theoretical steering basics:</a:t>
            </a:r>
            <a:endParaRPr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DBF68DF3-20F6-7B1F-B6E6-9B111100E1B5}"/>
              </a:ext>
            </a:extLst>
          </p:cNvPr>
          <p:cNvSpPr txBox="1"/>
          <p:nvPr/>
        </p:nvSpPr>
        <p:spPr>
          <a:xfrm>
            <a:off x="2083777" y="4300900"/>
            <a:ext cx="4976446" cy="369332"/>
          </a:xfrm>
          <a:prstGeom prst="rect">
            <a:avLst/>
          </a:prstGeom>
          <a:noFill/>
        </p:spPr>
        <p:txBody>
          <a:bodyPr wrap="square">
            <a:spAutoFit/>
          </a:bodyPr>
          <a:lstStyle/>
          <a:p>
            <a:pPr marL="0" marR="0" algn="ctr">
              <a:spcBef>
                <a:spcPts val="0"/>
              </a:spcBef>
              <a:spcAft>
                <a:spcPts val="1000"/>
              </a:spcAft>
            </a:pPr>
            <a:r>
              <a:rPr lang="en-US" sz="1800" i="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Table : Calculation result</a:t>
            </a:r>
            <a:endParaRPr lang="en-US" sz="1100" i="1"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16" name="Picture 15" descr="A picture containing graphics, electric blue, screenshot, graphic design">
            <a:extLst>
              <a:ext uri="{FF2B5EF4-FFF2-40B4-BE49-F238E27FC236}">
                <a16:creationId xmlns:a16="http://schemas.microsoft.com/office/drawing/2014/main" id="{18BD8FF9-C7D4-7844-ED6F-849CF411E4DC}"/>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aphicFrame>
        <p:nvGraphicFramePr>
          <p:cNvPr id="5" name="Table 4">
            <a:extLst>
              <a:ext uri="{FF2B5EF4-FFF2-40B4-BE49-F238E27FC236}">
                <a16:creationId xmlns:a16="http://schemas.microsoft.com/office/drawing/2014/main" id="{C7915BBA-9957-E7FE-142B-198890353EE8}"/>
              </a:ext>
            </a:extLst>
          </p:cNvPr>
          <p:cNvGraphicFramePr>
            <a:graphicFrameLocks noGrp="1"/>
          </p:cNvGraphicFramePr>
          <p:nvPr>
            <p:extLst>
              <p:ext uri="{D42A27DB-BD31-4B8C-83A1-F6EECF244321}">
                <p14:modId xmlns:p14="http://schemas.microsoft.com/office/powerpoint/2010/main" val="3629655299"/>
              </p:ext>
            </p:extLst>
          </p:nvPr>
        </p:nvGraphicFramePr>
        <p:xfrm>
          <a:off x="569343" y="1176847"/>
          <a:ext cx="8074325" cy="3124053"/>
        </p:xfrm>
        <a:graphic>
          <a:graphicData uri="http://schemas.openxmlformats.org/drawingml/2006/table">
            <a:tbl>
              <a:tblPr firstRow="1" firstCol="1" lastRow="1" lastCol="1" bandRow="1" bandCol="1">
                <a:tableStyleId>{AF866CA0-5A63-4313-B1CB-B4C14BFE680E}</a:tableStyleId>
              </a:tblPr>
              <a:tblGrid>
                <a:gridCol w="1811783">
                  <a:extLst>
                    <a:ext uri="{9D8B030D-6E8A-4147-A177-3AD203B41FA5}">
                      <a16:colId xmlns:a16="http://schemas.microsoft.com/office/drawing/2014/main" val="292915982"/>
                    </a:ext>
                  </a:extLst>
                </a:gridCol>
                <a:gridCol w="3257969">
                  <a:extLst>
                    <a:ext uri="{9D8B030D-6E8A-4147-A177-3AD203B41FA5}">
                      <a16:colId xmlns:a16="http://schemas.microsoft.com/office/drawing/2014/main" val="2320156521"/>
                    </a:ext>
                  </a:extLst>
                </a:gridCol>
                <a:gridCol w="3004573">
                  <a:extLst>
                    <a:ext uri="{9D8B030D-6E8A-4147-A177-3AD203B41FA5}">
                      <a16:colId xmlns:a16="http://schemas.microsoft.com/office/drawing/2014/main" val="457812665"/>
                    </a:ext>
                  </a:extLst>
                </a:gridCol>
              </a:tblGrid>
              <a:tr h="347117">
                <a:tc>
                  <a:txBody>
                    <a:bodyPr/>
                    <a:lstStyle/>
                    <a:p>
                      <a:pPr indent="-5715" algn="ctr">
                        <a:spcAft>
                          <a:spcPts val="0"/>
                        </a:spcAft>
                      </a:pPr>
                      <a:r>
                        <a:rPr lang="en-US" sz="1800" dirty="0">
                          <a:effectLst/>
                          <a:sym typeface="Symbol" panose="05050102010706020507" pitchFamily="18" charset="2"/>
                        </a:rPr>
                        <a:t></a:t>
                      </a:r>
                      <a:r>
                        <a:rPr lang="en-US" sz="1800" baseline="-25000" dirty="0" err="1">
                          <a:effectLst/>
                        </a:rPr>
                        <a:t>i</a:t>
                      </a:r>
                      <a:r>
                        <a:rPr lang="en-US" sz="1800" dirty="0">
                          <a:effectLst/>
                        </a:rPr>
                        <a:t>(degree)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a:effectLst/>
                          <a:sym typeface="Symbol" panose="05050102010706020507" pitchFamily="18" charset="2"/>
                        </a:rPr>
                        <a:t></a:t>
                      </a:r>
                      <a:r>
                        <a:rPr lang="en-US" sz="1800" baseline="-25000">
                          <a:effectLst/>
                        </a:rPr>
                        <a:t>i</a:t>
                      </a:r>
                      <a:r>
                        <a:rPr lang="en-US" sz="1800">
                          <a:effectLst/>
                        </a:rPr>
                        <a:t> (degree)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sym typeface="Symbol" panose="05050102010706020507" pitchFamily="18" charset="2"/>
                        </a:rPr>
                        <a:t></a:t>
                      </a:r>
                      <a:r>
                        <a:rPr lang="en-US" sz="1800" baseline="-25000">
                          <a:effectLst/>
                        </a:rPr>
                        <a:t>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3846739"/>
                  </a:ext>
                </a:extLst>
              </a:tr>
              <a:tr h="347117">
                <a:tc>
                  <a:txBody>
                    <a:bodyPr/>
                    <a:lstStyle/>
                    <a:p>
                      <a:pPr indent="-5715" algn="ctr">
                        <a:spcAft>
                          <a:spcPts val="0"/>
                        </a:spcAft>
                      </a:pPr>
                      <a:r>
                        <a:rPr lang="en-US" sz="1800" dirty="0">
                          <a:effectLst/>
                        </a:rPr>
                        <a:t>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4,75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rPr>
                        <a:t>0,98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3796148"/>
                  </a:ext>
                </a:extLst>
              </a:tr>
              <a:tr h="347117">
                <a:tc>
                  <a:txBody>
                    <a:bodyPr/>
                    <a:lstStyle/>
                    <a:p>
                      <a:pPr indent="-5715" algn="ctr">
                        <a:spcAft>
                          <a:spcPts val="0"/>
                        </a:spcAft>
                      </a:pPr>
                      <a:r>
                        <a:rPr lang="en-US" sz="1800" dirty="0">
                          <a:effectLst/>
                        </a:rPr>
                        <a:t>10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9,07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rPr>
                        <a:t>0,94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4502590"/>
                  </a:ext>
                </a:extLst>
              </a:tr>
              <a:tr h="347117">
                <a:tc>
                  <a:txBody>
                    <a:bodyPr/>
                    <a:lstStyle/>
                    <a:p>
                      <a:pPr indent="-5715" algn="ctr">
                        <a:spcAft>
                          <a:spcPts val="0"/>
                        </a:spcAft>
                      </a:pPr>
                      <a:r>
                        <a:rPr lang="en-US" sz="1800" dirty="0">
                          <a:effectLst/>
                        </a:rPr>
                        <a:t>15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13,03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rPr>
                        <a:t>0,98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3165909"/>
                  </a:ext>
                </a:extLst>
              </a:tr>
              <a:tr h="347117">
                <a:tc>
                  <a:txBody>
                    <a:bodyPr/>
                    <a:lstStyle/>
                    <a:p>
                      <a:pPr indent="-5715" algn="ctr">
                        <a:spcAft>
                          <a:spcPts val="0"/>
                        </a:spcAft>
                      </a:pPr>
                      <a:r>
                        <a:rPr lang="en-US" sz="1800">
                          <a:effectLst/>
                        </a:rPr>
                        <a:t>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16,69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rPr>
                        <a:t>0,99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775788"/>
                  </a:ext>
                </a:extLst>
              </a:tr>
              <a:tr h="347117">
                <a:tc>
                  <a:txBody>
                    <a:bodyPr/>
                    <a:lstStyle/>
                    <a:p>
                      <a:pPr indent="-5715" algn="ctr">
                        <a:spcAft>
                          <a:spcPts val="0"/>
                        </a:spcAft>
                      </a:pPr>
                      <a:r>
                        <a:rPr lang="en-US" sz="1800">
                          <a:effectLst/>
                        </a:rPr>
                        <a:t>25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20,1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rPr>
                        <a:t>0,99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1816720"/>
                  </a:ext>
                </a:extLst>
              </a:tr>
              <a:tr h="347117">
                <a:tc>
                  <a:txBody>
                    <a:bodyPr/>
                    <a:lstStyle/>
                    <a:p>
                      <a:pPr indent="-5715" algn="ctr">
                        <a:spcAft>
                          <a:spcPts val="0"/>
                        </a:spcAft>
                      </a:pPr>
                      <a:r>
                        <a:rPr lang="en-US" sz="1800">
                          <a:effectLst/>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23,31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rPr>
                        <a:t>0,95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4906506"/>
                  </a:ext>
                </a:extLst>
              </a:tr>
              <a:tr h="347117">
                <a:tc>
                  <a:txBody>
                    <a:bodyPr/>
                    <a:lstStyle/>
                    <a:p>
                      <a:pPr indent="-5715" algn="ctr">
                        <a:spcAft>
                          <a:spcPts val="0"/>
                        </a:spcAft>
                      </a:pPr>
                      <a:r>
                        <a:rPr lang="en-US" sz="1800" dirty="0">
                          <a:effectLst/>
                        </a:rPr>
                        <a:t>35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26,38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rPr>
                        <a:t>0,97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614443"/>
                  </a:ext>
                </a:extLst>
              </a:tr>
              <a:tr h="347117">
                <a:tc>
                  <a:txBody>
                    <a:bodyPr/>
                    <a:lstStyle/>
                    <a:p>
                      <a:pPr indent="-5715" algn="ctr">
                        <a:spcAft>
                          <a:spcPts val="0"/>
                        </a:spcAft>
                      </a:pPr>
                      <a:r>
                        <a:rPr lang="en-US" sz="1800">
                          <a:effectLst/>
                        </a:rPr>
                        <a:t>40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905" algn="ctr">
                        <a:spcAft>
                          <a:spcPts val="0"/>
                        </a:spcAft>
                      </a:pPr>
                      <a:r>
                        <a:rPr lang="en-US" sz="1800" dirty="0">
                          <a:effectLst/>
                        </a:rPr>
                        <a:t>29,33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rPr>
                        <a:t>0,98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7398871"/>
                  </a:ext>
                </a:extLst>
              </a:tr>
            </a:tbl>
          </a:graphicData>
        </a:graphic>
      </p:graphicFrame>
    </p:spTree>
    <p:extLst>
      <p:ext uri="{BB962C8B-B14F-4D97-AF65-F5344CB8AC3E}">
        <p14:creationId xmlns:p14="http://schemas.microsoft.com/office/powerpoint/2010/main" val="312391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804284" y="677292"/>
            <a:ext cx="4053917" cy="369332"/>
          </a:xfrm>
          <a:prstGeom prst="rect">
            <a:avLst/>
          </a:prstGeom>
          <a:noFill/>
        </p:spPr>
        <p:txBody>
          <a:bodyPr wrap="square" rtlCol="0">
            <a:spAutoFit/>
          </a:bodyPr>
          <a:lstStyle/>
          <a:p>
            <a:r>
              <a:rPr lang="en-US" sz="1800" dirty="0">
                <a:latin typeface="+mn-lt"/>
              </a:rPr>
              <a:t>1) Parameter table:</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aphicFrame>
        <p:nvGraphicFramePr>
          <p:cNvPr id="10" name="Table 9">
            <a:extLst>
              <a:ext uri="{FF2B5EF4-FFF2-40B4-BE49-F238E27FC236}">
                <a16:creationId xmlns:a16="http://schemas.microsoft.com/office/drawing/2014/main" id="{3068A55B-7B55-2B9F-8542-DDF3BCFC9602}"/>
              </a:ext>
            </a:extLst>
          </p:cNvPr>
          <p:cNvGraphicFramePr>
            <a:graphicFrameLocks noGrp="1"/>
          </p:cNvGraphicFramePr>
          <p:nvPr>
            <p:extLst>
              <p:ext uri="{D42A27DB-BD31-4B8C-83A1-F6EECF244321}">
                <p14:modId xmlns:p14="http://schemas.microsoft.com/office/powerpoint/2010/main" val="1280124658"/>
              </p:ext>
            </p:extLst>
          </p:nvPr>
        </p:nvGraphicFramePr>
        <p:xfrm>
          <a:off x="1192558" y="1135484"/>
          <a:ext cx="6239022" cy="3602770"/>
        </p:xfrm>
        <a:graphic>
          <a:graphicData uri="http://schemas.openxmlformats.org/drawingml/2006/table">
            <a:tbl>
              <a:tblPr>
                <a:tableStyleId>{AF866CA0-5A63-4313-B1CB-B4C14BFE680E}</a:tableStyleId>
              </a:tblPr>
              <a:tblGrid>
                <a:gridCol w="2079674">
                  <a:extLst>
                    <a:ext uri="{9D8B030D-6E8A-4147-A177-3AD203B41FA5}">
                      <a16:colId xmlns:a16="http://schemas.microsoft.com/office/drawing/2014/main" val="130466045"/>
                    </a:ext>
                  </a:extLst>
                </a:gridCol>
                <a:gridCol w="2079674">
                  <a:extLst>
                    <a:ext uri="{9D8B030D-6E8A-4147-A177-3AD203B41FA5}">
                      <a16:colId xmlns:a16="http://schemas.microsoft.com/office/drawing/2014/main" val="2365469568"/>
                    </a:ext>
                  </a:extLst>
                </a:gridCol>
                <a:gridCol w="2079674">
                  <a:extLst>
                    <a:ext uri="{9D8B030D-6E8A-4147-A177-3AD203B41FA5}">
                      <a16:colId xmlns:a16="http://schemas.microsoft.com/office/drawing/2014/main" val="1483251104"/>
                    </a:ext>
                  </a:extLst>
                </a:gridCol>
              </a:tblGrid>
              <a:tr h="557886">
                <a:tc>
                  <a:txBody>
                    <a:bodyPr/>
                    <a:lstStyle/>
                    <a:p>
                      <a:pPr algn="ctr" fontAlgn="b"/>
                      <a:r>
                        <a:rPr lang="en-US" sz="1800" b="1" u="none" strike="noStrike" dirty="0">
                          <a:effectLst/>
                        </a:rPr>
                        <a:t>Rack</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Pinion: Rack ratio</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Track Width</a:t>
                      </a:r>
                      <a:endParaRPr lang="en-US" sz="1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17758921"/>
                  </a:ext>
                </a:extLst>
              </a:tr>
              <a:tr h="557886">
                <a:tc>
                  <a:txBody>
                    <a:bodyPr/>
                    <a:lstStyle/>
                    <a:p>
                      <a:pPr algn="ctr" fontAlgn="b" latinLnBrk="0"/>
                      <a:r>
                        <a:rPr lang="en-US" sz="1800" u="none" strike="noStrike" dirty="0">
                          <a:effectLst/>
                        </a:rPr>
                        <a:t>0.37m</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1:3</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1.4m</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8803941"/>
                  </a:ext>
                </a:extLst>
              </a:tr>
              <a:tr h="588717">
                <a:tc>
                  <a:txBody>
                    <a:bodyPr/>
                    <a:lstStyle/>
                    <a:p>
                      <a:pPr algn="ctr" fontAlgn="b"/>
                      <a:r>
                        <a:rPr lang="en-US" sz="1800" b="1" u="none" strike="noStrike" dirty="0">
                          <a:effectLst/>
                        </a:rPr>
                        <a:t>Tie Rod</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Steering Linkage</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Radius of steering wheel</a:t>
                      </a:r>
                      <a:endParaRPr lang="en-US" sz="1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71878626"/>
                  </a:ext>
                </a:extLst>
              </a:tr>
              <a:tr h="557886">
                <a:tc>
                  <a:txBody>
                    <a:bodyPr/>
                    <a:lstStyle/>
                    <a:p>
                      <a:pPr algn="ctr" fontAlgn="b" latinLnBrk="0"/>
                      <a:r>
                        <a:rPr lang="en-US" sz="1800" u="none" strike="noStrike">
                          <a:effectLst/>
                        </a:rPr>
                        <a:t>0.265m</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0.1m</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180mm</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9663375"/>
                  </a:ext>
                </a:extLst>
              </a:tr>
              <a:tr h="782509">
                <a:tc>
                  <a:txBody>
                    <a:bodyPr/>
                    <a:lstStyle/>
                    <a:p>
                      <a:pPr algn="ctr" fontAlgn="b"/>
                      <a:r>
                        <a:rPr lang="en-US" sz="1800" b="1" u="none" strike="noStrike" dirty="0">
                          <a:effectLst/>
                        </a:rPr>
                        <a:t>Steering gear ratio</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Number of teeth on the pinion</a:t>
                      </a:r>
                      <a:endParaRPr lang="en-US"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800" b="1" u="none" strike="noStrike" dirty="0">
                          <a:effectLst/>
                        </a:rPr>
                        <a:t>Number of teeth on the rack</a:t>
                      </a:r>
                      <a:endParaRPr lang="en-US" sz="1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64939716"/>
                  </a:ext>
                </a:extLst>
              </a:tr>
              <a:tr h="557886">
                <a:tc>
                  <a:txBody>
                    <a:bodyPr/>
                    <a:lstStyle/>
                    <a:p>
                      <a:pPr algn="ctr" fontAlgn="b" latinLnBrk="0"/>
                      <a:r>
                        <a:rPr lang="en-US" sz="1800" u="none" strike="noStrike" dirty="0">
                          <a:effectLst/>
                        </a:rPr>
                        <a:t>19.5</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latinLnBrk="0"/>
                      <a:r>
                        <a:rPr lang="en-US" sz="1800" u="none" strike="noStrike" dirty="0">
                          <a:effectLst/>
                        </a:rPr>
                        <a:t>27</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81194212"/>
                  </a:ext>
                </a:extLst>
              </a:tr>
            </a:tbl>
          </a:graphicData>
        </a:graphic>
      </p:graphicFrame>
    </p:spTree>
    <p:extLst>
      <p:ext uri="{BB962C8B-B14F-4D97-AF65-F5344CB8AC3E}">
        <p14:creationId xmlns:p14="http://schemas.microsoft.com/office/powerpoint/2010/main" val="229466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945080" y="160526"/>
            <a:ext cx="7502769" cy="565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cs typeface="Times New Roman" panose="02020603050405020304" pitchFamily="18" charset="0"/>
              </a:rPr>
              <a:t>III. Parameter of model</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3D28E16D-567D-F70E-9302-8481D320563B}"/>
              </a:ext>
            </a:extLst>
          </p:cNvPr>
          <p:cNvPicPr>
            <a:picLocks noChangeAspect="1"/>
          </p:cNvPicPr>
          <p:nvPr/>
        </p:nvPicPr>
        <p:blipFill rotWithShape="1">
          <a:blip r:embed="rId4"/>
          <a:srcRect t="23210" b="11934"/>
          <a:stretch/>
        </p:blipFill>
        <p:spPr>
          <a:xfrm>
            <a:off x="2643187" y="903816"/>
            <a:ext cx="3857625" cy="3335867"/>
          </a:xfrm>
          <a:prstGeom prst="rect">
            <a:avLst/>
          </a:prstGeom>
        </p:spPr>
      </p:pic>
      <p:sp>
        <p:nvSpPr>
          <p:cNvPr id="5" name="TextBox 4">
            <a:extLst>
              <a:ext uri="{FF2B5EF4-FFF2-40B4-BE49-F238E27FC236}">
                <a16:creationId xmlns:a16="http://schemas.microsoft.com/office/drawing/2014/main" id="{42F88361-011C-4E31-10C9-C238F05F1913}"/>
              </a:ext>
            </a:extLst>
          </p:cNvPr>
          <p:cNvSpPr txBox="1"/>
          <p:nvPr/>
        </p:nvSpPr>
        <p:spPr>
          <a:xfrm>
            <a:off x="1134533" y="4283849"/>
            <a:ext cx="7057445" cy="369332"/>
          </a:xfrm>
          <a:prstGeom prst="rect">
            <a:avLst/>
          </a:prstGeom>
          <a:noFill/>
        </p:spPr>
        <p:txBody>
          <a:bodyPr wrap="square" rtlCol="0">
            <a:spAutoFit/>
          </a:bodyPr>
          <a:lstStyle/>
          <a:p>
            <a:pPr algn="ctr"/>
            <a:r>
              <a:rPr lang="en-US" sz="1800" dirty="0">
                <a:latin typeface="+mn-lt"/>
              </a:rPr>
              <a:t>Figure : Steering System Model at Automotive Workshop</a:t>
            </a:r>
          </a:p>
        </p:txBody>
      </p:sp>
    </p:spTree>
    <p:extLst>
      <p:ext uri="{BB962C8B-B14F-4D97-AF65-F5344CB8AC3E}">
        <p14:creationId xmlns:p14="http://schemas.microsoft.com/office/powerpoint/2010/main" val="1987387590"/>
      </p:ext>
    </p:extLst>
  </p:cSld>
  <p:clrMapOvr>
    <a:masterClrMapping/>
  </p:clrMapOvr>
</p:sld>
</file>

<file path=ppt/theme/theme1.xml><?xml version="1.0" encoding="utf-8"?>
<a:theme xmlns:a="http://schemas.openxmlformats.org/drawingml/2006/main" name="Automotive Cooling System Consulting by Slidesgo">
  <a:themeElements>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1269</TotalTime>
  <Words>2421</Words>
  <Application>Microsoft Office PowerPoint</Application>
  <PresentationFormat>On-screen Show (16:9)</PresentationFormat>
  <Paragraphs>196</Paragraphs>
  <Slides>32</Slides>
  <Notes>32</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Times New Roman</vt:lpstr>
      <vt:lpstr>Bebas Neue</vt:lpstr>
      <vt:lpstr>Arial</vt:lpstr>
      <vt:lpstr>Cambria Math</vt:lpstr>
      <vt:lpstr>Poppins</vt:lpstr>
      <vt:lpstr>Calibri</vt:lpstr>
      <vt:lpstr>Wingdings</vt:lpstr>
      <vt:lpstr>Montserrat</vt:lpstr>
      <vt:lpstr>Symbol</vt:lpstr>
      <vt:lpstr>Automotive Cooling System Consulting by Slidesgo</vt:lpstr>
      <vt:lpstr>Analysis, 3D modeling and dynamic simulation of the vehicle steering system in the VIOS car.</vt:lpstr>
      <vt:lpstr>Content Layout:</vt:lpstr>
      <vt:lpstr>I. Introduction:</vt:lpstr>
      <vt:lpstr>I. Introduction:</vt:lpstr>
      <vt:lpstr>I. Introduction:</vt:lpstr>
      <vt:lpstr>II. Theoretical steering basics:</vt:lpstr>
      <vt:lpstr>II. Theoretical steering basics:</vt:lpstr>
      <vt:lpstr>III. Parameter of model</vt:lpstr>
      <vt:lpstr>III. Parameter of model</vt:lpstr>
      <vt:lpstr>III. Parameter of model</vt:lpstr>
      <vt:lpstr>III. Parameter of model</vt:lpstr>
      <vt:lpstr>III. Parameter of model</vt:lpstr>
      <vt:lpstr>IV/ Implementation process </vt:lpstr>
      <vt:lpstr>IV/ Implementation process</vt:lpstr>
      <vt:lpstr>IV/ Implementation process</vt:lpstr>
      <vt:lpstr>IV/ Implementation process</vt:lpstr>
      <vt:lpstr>IV/ Implementation process</vt:lpstr>
      <vt:lpstr>IV/ Implementation process</vt:lpstr>
      <vt:lpstr>IV/ Implementation process</vt:lpstr>
      <vt:lpstr>V/ Results and discussion:</vt:lpstr>
      <vt:lpstr>V/ Results and discussion:</vt:lpstr>
      <vt:lpstr>IV/ Implementation process</vt:lpstr>
      <vt:lpstr>V/ Results and discussion:</vt:lpstr>
      <vt:lpstr>V/ Results and discussion:</vt:lpstr>
      <vt:lpstr>V/ Results and discussion:</vt:lpstr>
      <vt:lpstr>V/ Results and discussion:</vt:lpstr>
      <vt:lpstr>V/ Results and discussion:</vt:lpstr>
      <vt:lpstr>VI/ CONCLUSION AND FUTURE PLAN</vt:lpstr>
      <vt:lpstr>VI/ REFERENCE</vt:lpstr>
      <vt:lpstr>VI/ REFERENCE</vt:lpstr>
      <vt:lpstr>VI/ REFERENCE</vt:lpstr>
      <vt:lpstr>VI/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COOLING SYSTEM CONSULTING</dc:title>
  <cp:lastModifiedBy>Trịnh Tiến Long</cp:lastModifiedBy>
  <cp:revision>24</cp:revision>
  <dcterms:modified xsi:type="dcterms:W3CDTF">2023-05-19T17:46:32Z</dcterms:modified>
</cp:coreProperties>
</file>